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9"/>
  </p:notesMasterIdLst>
  <p:sldIdLst>
    <p:sldId id="262" r:id="rId2"/>
    <p:sldId id="257" r:id="rId3"/>
    <p:sldId id="258" r:id="rId4"/>
    <p:sldId id="259" r:id="rId5"/>
    <p:sldId id="260" r:id="rId6"/>
    <p:sldId id="261" r:id="rId7"/>
    <p:sldId id="306" r:id="rId8"/>
    <p:sldId id="263" r:id="rId9"/>
    <p:sldId id="264" r:id="rId10"/>
    <p:sldId id="298" r:id="rId11"/>
    <p:sldId id="267" r:id="rId12"/>
    <p:sldId id="266" r:id="rId13"/>
    <p:sldId id="297" r:id="rId14"/>
    <p:sldId id="268" r:id="rId15"/>
    <p:sldId id="271" r:id="rId16"/>
    <p:sldId id="270" r:id="rId17"/>
    <p:sldId id="272" r:id="rId18"/>
    <p:sldId id="273" r:id="rId19"/>
    <p:sldId id="275" r:id="rId20"/>
    <p:sldId id="299" r:id="rId21"/>
    <p:sldId id="277" r:id="rId22"/>
    <p:sldId id="276" r:id="rId23"/>
    <p:sldId id="265" r:id="rId24"/>
    <p:sldId id="279" r:id="rId25"/>
    <p:sldId id="280" r:id="rId26"/>
    <p:sldId id="281" r:id="rId27"/>
    <p:sldId id="282" r:id="rId28"/>
    <p:sldId id="283" r:id="rId29"/>
    <p:sldId id="284" r:id="rId30"/>
    <p:sldId id="285" r:id="rId31"/>
    <p:sldId id="286" r:id="rId32"/>
    <p:sldId id="307" r:id="rId33"/>
    <p:sldId id="308" r:id="rId34"/>
    <p:sldId id="309" r:id="rId35"/>
    <p:sldId id="290" r:id="rId36"/>
    <p:sldId id="291" r:id="rId37"/>
    <p:sldId id="292" r:id="rId38"/>
    <p:sldId id="294" r:id="rId39"/>
    <p:sldId id="293" r:id="rId40"/>
    <p:sldId id="295" r:id="rId41"/>
    <p:sldId id="296" r:id="rId42"/>
    <p:sldId id="300" r:id="rId43"/>
    <p:sldId id="301" r:id="rId44"/>
    <p:sldId id="303" r:id="rId45"/>
    <p:sldId id="304" r:id="rId46"/>
    <p:sldId id="305" r:id="rId47"/>
    <p:sldId id="302" r:id="rId4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94660"/>
  </p:normalViewPr>
  <p:slideViewPr>
    <p:cSldViewPr snapToGrid="0">
      <p:cViewPr varScale="1">
        <p:scale>
          <a:sx n="103" d="100"/>
          <a:sy n="103" d="100"/>
        </p:scale>
        <p:origin x="138"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6ED430-A861-4A20-BCF4-6DA9F9ACAFA7}" type="datetimeFigureOut">
              <a:rPr lang="tr-TR" smtClean="0"/>
              <a:t>31.07.2024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F47DF-E45B-437C-B90E-17E7281D53B1}" type="slidenum">
              <a:rPr lang="tr-TR" smtClean="0"/>
              <a:t>‹#›</a:t>
            </a:fld>
            <a:endParaRPr lang="tr-TR"/>
          </a:p>
        </p:txBody>
      </p:sp>
    </p:spTree>
    <p:extLst>
      <p:ext uri="{BB962C8B-B14F-4D97-AF65-F5344CB8AC3E}">
        <p14:creationId xmlns:p14="http://schemas.microsoft.com/office/powerpoint/2010/main" val="18946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800" dirty="0">
              <a:latin typeface="Segoe UI" panose="020B0502040204020203" pitchFamily="34" charset="0"/>
              <a:cs typeface="Segoe UI" panose="020B0502040204020203" pitchFamily="34" charset="0"/>
            </a:endParaRPr>
          </a:p>
        </p:txBody>
      </p:sp>
      <p:sp>
        <p:nvSpPr>
          <p:cNvPr id="4" name="Slayt Numarası Yer Tutucusu 3"/>
          <p:cNvSpPr>
            <a:spLocks noGrp="1"/>
          </p:cNvSpPr>
          <p:nvPr>
            <p:ph type="sldNum" sz="quarter" idx="10"/>
          </p:nvPr>
        </p:nvSpPr>
        <p:spPr/>
        <p:txBody>
          <a:bodyPr/>
          <a:lstStyle/>
          <a:p>
            <a:fld id="{5E0F47DF-E45B-437C-B90E-17E7281D53B1}" type="slidenum">
              <a:rPr lang="tr-TR" smtClean="0"/>
              <a:t>41</a:t>
            </a:fld>
            <a:endParaRPr lang="tr-TR"/>
          </a:p>
        </p:txBody>
      </p:sp>
    </p:spTree>
    <p:extLst>
      <p:ext uri="{BB962C8B-B14F-4D97-AF65-F5344CB8AC3E}">
        <p14:creationId xmlns:p14="http://schemas.microsoft.com/office/powerpoint/2010/main" val="2137452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6F59DACF-1951-45E4-997C-D1D0482879D3}" type="datetimeFigureOut">
              <a:rPr lang="tr-TR" smtClean="0"/>
              <a:t>31.07.2024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4D08943-1AC5-4A7E-99CF-CAA0566B8D50}"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856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F59DACF-1951-45E4-997C-D1D0482879D3}" type="datetimeFigureOut">
              <a:rPr lang="tr-TR" smtClean="0"/>
              <a:t>31.07.2024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4D08943-1AC5-4A7E-99CF-CAA0566B8D50}" type="slidenum">
              <a:rPr lang="tr-TR" smtClean="0"/>
              <a:t>‹#›</a:t>
            </a:fld>
            <a:endParaRPr lang="tr-TR"/>
          </a:p>
        </p:txBody>
      </p:sp>
    </p:spTree>
    <p:extLst>
      <p:ext uri="{BB962C8B-B14F-4D97-AF65-F5344CB8AC3E}">
        <p14:creationId xmlns:p14="http://schemas.microsoft.com/office/powerpoint/2010/main" val="224773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F59DACF-1951-45E4-997C-D1D0482879D3}" type="datetimeFigureOut">
              <a:rPr lang="tr-TR" smtClean="0"/>
              <a:t>31.07.2024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4D08943-1AC5-4A7E-99CF-CAA0566B8D50}" type="slidenum">
              <a:rPr lang="tr-TR" smtClean="0"/>
              <a:t>‹#›</a:t>
            </a:fld>
            <a:endParaRPr lang="tr-TR"/>
          </a:p>
        </p:txBody>
      </p:sp>
    </p:spTree>
    <p:extLst>
      <p:ext uri="{BB962C8B-B14F-4D97-AF65-F5344CB8AC3E}">
        <p14:creationId xmlns:p14="http://schemas.microsoft.com/office/powerpoint/2010/main" val="185278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F59DACF-1951-45E4-997C-D1D0482879D3}" type="datetimeFigureOut">
              <a:rPr lang="tr-TR" smtClean="0"/>
              <a:t>31.07.2024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4D08943-1AC5-4A7E-99CF-CAA0566B8D50}" type="slidenum">
              <a:rPr lang="tr-TR" smtClean="0"/>
              <a:t>‹#›</a:t>
            </a:fld>
            <a:endParaRPr lang="tr-TR"/>
          </a:p>
        </p:txBody>
      </p:sp>
    </p:spTree>
    <p:extLst>
      <p:ext uri="{BB962C8B-B14F-4D97-AF65-F5344CB8AC3E}">
        <p14:creationId xmlns:p14="http://schemas.microsoft.com/office/powerpoint/2010/main" val="1921597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6F59DACF-1951-45E4-997C-D1D0482879D3}" type="datetimeFigureOut">
              <a:rPr lang="tr-TR" smtClean="0"/>
              <a:t>31.07.2024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4D08943-1AC5-4A7E-99CF-CAA0566B8D50}"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641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6F59DACF-1951-45E4-997C-D1D0482879D3}" type="datetimeFigureOut">
              <a:rPr lang="tr-TR" smtClean="0"/>
              <a:t>31.07.2024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4D08943-1AC5-4A7E-99CF-CAA0566B8D50}" type="slidenum">
              <a:rPr lang="tr-TR" smtClean="0"/>
              <a:t>‹#›</a:t>
            </a:fld>
            <a:endParaRPr lang="tr-TR"/>
          </a:p>
        </p:txBody>
      </p:sp>
    </p:spTree>
    <p:extLst>
      <p:ext uri="{BB962C8B-B14F-4D97-AF65-F5344CB8AC3E}">
        <p14:creationId xmlns:p14="http://schemas.microsoft.com/office/powerpoint/2010/main" val="2744311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097280" y="2582334"/>
            <a:ext cx="4937760" cy="33782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217920" y="2582334"/>
            <a:ext cx="4937760" cy="33782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6F59DACF-1951-45E4-997C-D1D0482879D3}" type="datetimeFigureOut">
              <a:rPr lang="tr-TR" smtClean="0"/>
              <a:t>31.07.2024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4D08943-1AC5-4A7E-99CF-CAA0566B8D50}" type="slidenum">
              <a:rPr lang="tr-TR" smtClean="0"/>
              <a:t>‹#›</a:t>
            </a:fld>
            <a:endParaRPr lang="tr-TR"/>
          </a:p>
        </p:txBody>
      </p:sp>
    </p:spTree>
    <p:extLst>
      <p:ext uri="{BB962C8B-B14F-4D97-AF65-F5344CB8AC3E}">
        <p14:creationId xmlns:p14="http://schemas.microsoft.com/office/powerpoint/2010/main" val="379143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6F59DACF-1951-45E4-997C-D1D0482879D3}" type="datetimeFigureOut">
              <a:rPr lang="tr-TR" smtClean="0"/>
              <a:t>31.07.2024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4D08943-1AC5-4A7E-99CF-CAA0566B8D50}" type="slidenum">
              <a:rPr lang="tr-TR" smtClean="0"/>
              <a:t>‹#›</a:t>
            </a:fld>
            <a:endParaRPr lang="tr-TR"/>
          </a:p>
        </p:txBody>
      </p:sp>
    </p:spTree>
    <p:extLst>
      <p:ext uri="{BB962C8B-B14F-4D97-AF65-F5344CB8AC3E}">
        <p14:creationId xmlns:p14="http://schemas.microsoft.com/office/powerpoint/2010/main" val="3133426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F59DACF-1951-45E4-997C-D1D0482879D3}" type="datetimeFigureOut">
              <a:rPr lang="tr-TR" smtClean="0"/>
              <a:t>31.07.2024</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14D08943-1AC5-4A7E-99CF-CAA0566B8D50}" type="slidenum">
              <a:rPr lang="tr-TR" smtClean="0"/>
              <a:t>‹#›</a:t>
            </a:fld>
            <a:endParaRPr lang="tr-TR"/>
          </a:p>
        </p:txBody>
      </p:sp>
    </p:spTree>
    <p:extLst>
      <p:ext uri="{BB962C8B-B14F-4D97-AF65-F5344CB8AC3E}">
        <p14:creationId xmlns:p14="http://schemas.microsoft.com/office/powerpoint/2010/main" val="775244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59DACF-1951-45E4-997C-D1D0482879D3}" type="datetimeFigureOut">
              <a:rPr lang="tr-TR" smtClean="0"/>
              <a:t>31.07.2024</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4D08943-1AC5-4A7E-99CF-CAA0566B8D50}" type="slidenum">
              <a:rPr lang="tr-TR" smtClean="0"/>
              <a:t>‹#›</a:t>
            </a:fld>
            <a:endParaRPr lang="tr-TR"/>
          </a:p>
        </p:txBody>
      </p:sp>
    </p:spTree>
    <p:extLst>
      <p:ext uri="{BB962C8B-B14F-4D97-AF65-F5344CB8AC3E}">
        <p14:creationId xmlns:p14="http://schemas.microsoft.com/office/powerpoint/2010/main" val="1841364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F59DACF-1951-45E4-997C-D1D0482879D3}" type="datetimeFigureOut">
              <a:rPr lang="tr-TR" smtClean="0"/>
              <a:t>31.07.2024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4D08943-1AC5-4A7E-99CF-CAA0566B8D50}" type="slidenum">
              <a:rPr lang="tr-TR" smtClean="0"/>
              <a:t>‹#›</a:t>
            </a:fld>
            <a:endParaRPr lang="tr-TR"/>
          </a:p>
        </p:txBody>
      </p:sp>
    </p:spTree>
    <p:extLst>
      <p:ext uri="{BB962C8B-B14F-4D97-AF65-F5344CB8AC3E}">
        <p14:creationId xmlns:p14="http://schemas.microsoft.com/office/powerpoint/2010/main" val="2919032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F59DACF-1951-45E4-997C-D1D0482879D3}" type="datetimeFigureOut">
              <a:rPr lang="tr-TR" smtClean="0"/>
              <a:t>31.07.2024</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4D08943-1AC5-4A7E-99CF-CAA0566B8D50}"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861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ebasvuru.ombudsman.gov.t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E-postabaskanlik@tihek.gov.t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mobbing.org.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lstStyle/>
          <a:p>
            <a:pPr algn="ctr"/>
            <a:r>
              <a:rPr lang="tr-TR" b="1" dirty="0" smtClean="0">
                <a:latin typeface="Segoe UI" panose="020B0502040204020203" pitchFamily="34" charset="0"/>
                <a:cs typeface="Segoe UI" panose="020B0502040204020203" pitchFamily="34" charset="0"/>
              </a:rPr>
              <a:t>MOBBİNG  </a:t>
            </a:r>
            <a:endParaRPr lang="tr-TR" b="1" dirty="0">
              <a:latin typeface="Segoe UI" panose="020B0502040204020203" pitchFamily="34" charset="0"/>
              <a:cs typeface="Segoe UI" panose="020B0502040204020203" pitchFamily="34" charset="0"/>
            </a:endParaRPr>
          </a:p>
        </p:txBody>
      </p:sp>
      <p:pic>
        <p:nvPicPr>
          <p:cNvPr id="4" name="İçerik Yer Tutucusu 3"/>
          <p:cNvPicPr>
            <a:picLocks noGrp="1" noChangeAspect="1"/>
          </p:cNvPicPr>
          <p:nvPr>
            <p:ph idx="1"/>
          </p:nvPr>
        </p:nvPicPr>
        <p:blipFill>
          <a:blip r:embed="rId2"/>
          <a:stretch>
            <a:fillRect/>
          </a:stretch>
        </p:blipFill>
        <p:spPr>
          <a:xfrm>
            <a:off x="2767459" y="1922106"/>
            <a:ext cx="5905500" cy="3340554"/>
          </a:xfrm>
          <a:prstGeom prst="rect">
            <a:avLst/>
          </a:prstGeom>
        </p:spPr>
      </p:pic>
      <p:sp>
        <p:nvSpPr>
          <p:cNvPr id="3" name="Metin kutusu 2"/>
          <p:cNvSpPr txBox="1"/>
          <p:nvPr/>
        </p:nvSpPr>
        <p:spPr>
          <a:xfrm>
            <a:off x="7464490" y="5093463"/>
            <a:ext cx="4441371" cy="707886"/>
          </a:xfrm>
          <a:prstGeom prst="rect">
            <a:avLst/>
          </a:prstGeom>
          <a:noFill/>
        </p:spPr>
        <p:txBody>
          <a:bodyPr wrap="square" rtlCol="0">
            <a:spAutoFit/>
          </a:bodyPr>
          <a:lstStyle/>
          <a:p>
            <a:pPr algn="ctr"/>
            <a:r>
              <a:rPr lang="tr-TR" sz="2000" b="1" dirty="0" smtClean="0">
                <a:latin typeface="Segoe UI" panose="020B0502040204020203" pitchFamily="34" charset="0"/>
                <a:cs typeface="Segoe UI" panose="020B0502040204020203" pitchFamily="34" charset="0"/>
              </a:rPr>
              <a:t>SES GENEL MERKEZİ </a:t>
            </a:r>
          </a:p>
          <a:p>
            <a:pPr algn="ctr"/>
            <a:r>
              <a:rPr lang="tr-TR" sz="2000" b="1" dirty="0" smtClean="0">
                <a:latin typeface="Segoe UI" panose="020B0502040204020203" pitchFamily="34" charset="0"/>
                <a:cs typeface="Segoe UI" panose="020B0502040204020203" pitchFamily="34" charset="0"/>
              </a:rPr>
              <a:t>HAZİRAN 2024</a:t>
            </a:r>
            <a:endParaRPr lang="tr-TR" sz="2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87091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7912359" y="1901756"/>
            <a:ext cx="3573624" cy="3752105"/>
          </a:xfrm>
          <a:prstGeom prst="rect">
            <a:avLst/>
          </a:prstGeom>
        </p:spPr>
      </p:pic>
      <p:sp>
        <p:nvSpPr>
          <p:cNvPr id="5" name="Dikdörtgen 4"/>
          <p:cNvSpPr/>
          <p:nvPr/>
        </p:nvSpPr>
        <p:spPr>
          <a:xfrm>
            <a:off x="696685" y="1819469"/>
            <a:ext cx="6730482" cy="3693319"/>
          </a:xfrm>
          <a:prstGeom prst="rect">
            <a:avLst/>
          </a:prstGeom>
        </p:spPr>
        <p:txBody>
          <a:bodyPr wrap="square" anchor="ctr">
            <a:spAutoFit/>
          </a:bodyPr>
          <a:lstStyle/>
          <a:p>
            <a:pPr algn="just"/>
            <a:endParaRPr lang="tr-TR" dirty="0" smtClean="0">
              <a:latin typeface="Segoe UI" panose="020B0502040204020203" pitchFamily="34" charset="0"/>
              <a:cs typeface="Segoe UI" panose="020B0502040204020203" pitchFamily="34" charset="0"/>
            </a:endParaRPr>
          </a:p>
          <a:p>
            <a:pPr algn="just"/>
            <a:endParaRPr lang="tr-TR" dirty="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Hangi davranışların iş yerinde psikolojik taciz olarak kabul edilmesi gerektiği sorununa da yanıt bulmak gerekmektedir. Bu soru kapsamında </a:t>
            </a:r>
            <a:r>
              <a:rPr lang="tr-TR" dirty="0" err="1" smtClean="0">
                <a:latin typeface="Segoe UI" panose="020B0502040204020203" pitchFamily="34" charset="0"/>
                <a:cs typeface="Segoe UI" panose="020B0502040204020203" pitchFamily="34" charset="0"/>
              </a:rPr>
              <a:t>Heinz</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Leymann</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mobbing</a:t>
            </a:r>
            <a:r>
              <a:rPr lang="tr-TR" dirty="0" smtClean="0">
                <a:latin typeface="Segoe UI" panose="020B0502040204020203" pitchFamily="34" charset="0"/>
                <a:cs typeface="Segoe UI" panose="020B0502040204020203" pitchFamily="34" charset="0"/>
              </a:rPr>
              <a:t> kapsamında yapılan davranışları beş grupta toplayıp incelemiştir </a:t>
            </a:r>
          </a:p>
          <a:p>
            <a:pPr algn="just"/>
            <a:endParaRPr lang="tr-TR" dirty="0">
              <a:latin typeface="Segoe UI" panose="020B0502040204020203" pitchFamily="34" charset="0"/>
              <a:cs typeface="Segoe UI" panose="020B0502040204020203" pitchFamily="34" charset="0"/>
            </a:endParaRPr>
          </a:p>
          <a:p>
            <a:pPr algn="just"/>
            <a:r>
              <a:rPr lang="tr-TR" b="1" dirty="0">
                <a:latin typeface="Segoe UI" panose="020B0502040204020203" pitchFamily="34" charset="0"/>
                <a:cs typeface="Segoe UI" panose="020B0502040204020203" pitchFamily="34" charset="0"/>
              </a:rPr>
              <a:t>B</a:t>
            </a:r>
            <a:r>
              <a:rPr lang="tr-TR" b="1" dirty="0" smtClean="0">
                <a:latin typeface="Segoe UI" panose="020B0502040204020203" pitchFamily="34" charset="0"/>
                <a:cs typeface="Segoe UI" panose="020B0502040204020203" pitchFamily="34" charset="0"/>
              </a:rPr>
              <a:t>irinci grupta</a:t>
            </a:r>
            <a:r>
              <a:rPr lang="tr-TR" dirty="0" smtClean="0">
                <a:latin typeface="Segoe UI" panose="020B0502040204020203" pitchFamily="34" charset="0"/>
                <a:cs typeface="Segoe UI" panose="020B0502040204020203" pitchFamily="34" charset="0"/>
              </a:rPr>
              <a:t>, </a:t>
            </a:r>
            <a:r>
              <a:rPr lang="tr-TR" b="1" dirty="0" smtClean="0">
                <a:solidFill>
                  <a:srgbClr val="00B050"/>
                </a:solidFill>
                <a:latin typeface="Segoe UI" panose="020B0502040204020203" pitchFamily="34" charset="0"/>
                <a:cs typeface="Segoe UI" panose="020B0502040204020203" pitchFamily="34" charset="0"/>
              </a:rPr>
              <a:t>mağdurun kendini göstermesini ve iletişim oluşumunu etkileyen davranışlara yer verilmiştir.</a:t>
            </a:r>
          </a:p>
          <a:p>
            <a:pPr algn="just"/>
            <a:endParaRPr lang="tr-TR" dirty="0">
              <a:latin typeface="Segoe UI" panose="020B0502040204020203" pitchFamily="34" charset="0"/>
              <a:cs typeface="Segoe UI" panose="020B0502040204020203" pitchFamily="34" charset="0"/>
            </a:endParaRPr>
          </a:p>
          <a:p>
            <a:pPr algn="just"/>
            <a:endParaRPr lang="tr-TR" dirty="0" smtClean="0">
              <a:latin typeface="Segoe UI" panose="020B0502040204020203" pitchFamily="34" charset="0"/>
              <a:cs typeface="Segoe UI" panose="020B0502040204020203" pitchFamily="34" charset="0"/>
            </a:endParaRPr>
          </a:p>
          <a:p>
            <a:pPr algn="just"/>
            <a:endParaRPr lang="tr-TR" dirty="0">
              <a:latin typeface="Segoe UI" panose="020B0502040204020203" pitchFamily="34" charset="0"/>
              <a:cs typeface="Segoe UI" panose="020B0502040204020203" pitchFamily="34" charset="0"/>
            </a:endParaRPr>
          </a:p>
          <a:p>
            <a:pPr algn="just"/>
            <a:endParaRPr lang="tr-TR" dirty="0">
              <a:latin typeface="Segoe UI" panose="020B0502040204020203" pitchFamily="34" charset="0"/>
              <a:cs typeface="Segoe UI" panose="020B0502040204020203" pitchFamily="34" charset="0"/>
            </a:endParaRPr>
          </a:p>
        </p:txBody>
      </p:sp>
      <p:sp>
        <p:nvSpPr>
          <p:cNvPr id="7"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28200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28735" y="2080508"/>
            <a:ext cx="7738188" cy="3170099"/>
          </a:xfrm>
          <a:prstGeom prst="rect">
            <a:avLst/>
          </a:prstGeom>
        </p:spPr>
        <p:txBody>
          <a:bodyPr wrap="square" anchor="ctr">
            <a:spAutoFit/>
          </a:bodyPr>
          <a:lstStyle/>
          <a:p>
            <a:pPr algn="ctr"/>
            <a:r>
              <a:rPr lang="tr-TR" sz="2000" dirty="0" smtClean="0">
                <a:latin typeface="Segoe UI" panose="020B0502040204020203" pitchFamily="34" charset="0"/>
                <a:cs typeface="Segoe UI" panose="020B0502040204020203" pitchFamily="34" charset="0"/>
              </a:rPr>
              <a:t>Bu çerçevede yapılan davranışlar arasında; </a:t>
            </a:r>
          </a:p>
          <a:p>
            <a:pPr algn="ctr"/>
            <a:endParaRPr lang="tr-TR" sz="2000" dirty="0" smtClean="0">
              <a:latin typeface="Segoe UI" panose="020B0502040204020203" pitchFamily="34" charset="0"/>
              <a:cs typeface="Segoe UI" panose="020B0502040204020203" pitchFamily="34" charset="0"/>
            </a:endParaRPr>
          </a:p>
          <a:p>
            <a:pPr algn="ctr"/>
            <a:r>
              <a:rPr lang="tr-TR" sz="2000" dirty="0" err="1" smtClean="0">
                <a:latin typeface="Segoe UI" panose="020B0502040204020203" pitchFamily="34" charset="0"/>
                <a:cs typeface="Segoe UI" panose="020B0502040204020203" pitchFamily="34" charset="0"/>
              </a:rPr>
              <a:t>mobbing</a:t>
            </a:r>
            <a:r>
              <a:rPr lang="tr-TR" sz="2000" dirty="0" smtClean="0">
                <a:latin typeface="Segoe UI" panose="020B0502040204020203" pitchFamily="34" charset="0"/>
                <a:cs typeface="Segoe UI" panose="020B0502040204020203" pitchFamily="34" charset="0"/>
              </a:rPr>
              <a:t> uygulayıcıları tarafından mağdurun kendini gösterme olanakları kısıtlanır ve sözü sürekli kesilir, mağdurun birlikte çalıştığı kişiler mağdurun kendini gösterme olanaklarını kısıtlar, mağdura bağırılır veya azarlanır, mağdurun yaptığı işler ve özel yaşamı sürekli eleştirilir, telefonla rahatsız edilir, tehditler alır, jestler ve imalar yoluyla mağdurla ilişki reddedilir.</a:t>
            </a:r>
          </a:p>
          <a:p>
            <a:pPr algn="ctr"/>
            <a:endParaRPr lang="tr-TR" sz="2000" dirty="0">
              <a:latin typeface="Segoe UI" panose="020B0502040204020203" pitchFamily="34" charset="0"/>
              <a:cs typeface="Segoe UI" panose="020B0502040204020203" pitchFamily="34" charset="0"/>
            </a:endParaRPr>
          </a:p>
          <a:p>
            <a:pPr algn="ctr"/>
            <a:r>
              <a:rPr lang="tr-TR" sz="2000" dirty="0" smtClean="0">
                <a:latin typeface="Segoe UI" panose="020B0502040204020203" pitchFamily="34" charset="0"/>
                <a:cs typeface="Segoe UI" panose="020B0502040204020203" pitchFamily="34" charset="0"/>
              </a:rPr>
              <a:t> </a:t>
            </a:r>
            <a:endParaRPr lang="tr-TR" sz="2000" dirty="0">
              <a:latin typeface="Segoe UI" panose="020B0502040204020203" pitchFamily="34" charset="0"/>
              <a:cs typeface="Segoe UI" panose="020B0502040204020203" pitchFamily="34" charset="0"/>
            </a:endParaRPr>
          </a:p>
        </p:txBody>
      </p:sp>
      <p:pic>
        <p:nvPicPr>
          <p:cNvPr id="4" name="Resim 3"/>
          <p:cNvPicPr>
            <a:picLocks noChangeAspect="1"/>
          </p:cNvPicPr>
          <p:nvPr/>
        </p:nvPicPr>
        <p:blipFill>
          <a:blip r:embed="rId2"/>
          <a:stretch>
            <a:fillRect/>
          </a:stretch>
        </p:blipFill>
        <p:spPr>
          <a:xfrm>
            <a:off x="8425542" y="1925397"/>
            <a:ext cx="3461656" cy="3629610"/>
          </a:xfrm>
          <a:prstGeom prst="rect">
            <a:avLst/>
          </a:prstGeom>
        </p:spPr>
      </p:pic>
      <p:sp>
        <p:nvSpPr>
          <p:cNvPr id="8"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59766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873967" y="2604833"/>
            <a:ext cx="7346301" cy="1938992"/>
          </a:xfrm>
          <a:prstGeom prst="rect">
            <a:avLst/>
          </a:prstGeom>
        </p:spPr>
        <p:txBody>
          <a:bodyPr wrap="square" anchor="ctr">
            <a:spAutoFit/>
          </a:bodyPr>
          <a:lstStyle/>
          <a:p>
            <a:r>
              <a:rPr lang="tr-TR" sz="2000" b="1" dirty="0" smtClean="0">
                <a:solidFill>
                  <a:srgbClr val="FF0000"/>
                </a:solidFill>
                <a:latin typeface="Segoe UI" panose="020B0502040204020203" pitchFamily="34" charset="0"/>
                <a:cs typeface="Segoe UI" panose="020B0502040204020203" pitchFamily="34" charset="0"/>
              </a:rPr>
              <a:t>İkinci grup davranışlar ise sosyal ilişkilere saldırıları içerir. </a:t>
            </a:r>
          </a:p>
          <a:p>
            <a:endParaRPr lang="tr-TR" sz="2000" b="1" dirty="0">
              <a:solidFill>
                <a:srgbClr val="FF0000"/>
              </a:solidFill>
              <a:latin typeface="Segoe UI" panose="020B0502040204020203" pitchFamily="34" charset="0"/>
              <a:cs typeface="Segoe UI" panose="020B0502040204020203" pitchFamily="34" charset="0"/>
            </a:endParaRPr>
          </a:p>
          <a:p>
            <a:pPr algn="ctr"/>
            <a:r>
              <a:rPr lang="tr-TR" sz="2000" dirty="0" smtClean="0">
                <a:latin typeface="Segoe UI" panose="020B0502040204020203" pitchFamily="34" charset="0"/>
                <a:cs typeface="Segoe UI" panose="020B0502040204020203" pitchFamily="34" charset="0"/>
              </a:rPr>
              <a:t>Bu kapsamda, mağdurun çevresindeki insanlar mağdurla konuşmaz veya mağdurun başkalarıyla konuşması engellenir/yasaklanır, mağdura diğerlerinden ayrılmış bir iş yeri verilir veya mağdur sanki orada yokmuş gibi davranılır. </a:t>
            </a:r>
            <a:endParaRPr lang="tr-TR" sz="2000" dirty="0">
              <a:latin typeface="Segoe UI" panose="020B0502040204020203" pitchFamily="34" charset="0"/>
              <a:cs typeface="Segoe UI" panose="020B0502040204020203" pitchFamily="34" charset="0"/>
            </a:endParaRPr>
          </a:p>
        </p:txBody>
      </p:sp>
      <p:sp>
        <p:nvSpPr>
          <p:cNvPr id="6"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pic>
        <p:nvPicPr>
          <p:cNvPr id="10" name="İçerik Yer Tutucusu 9"/>
          <p:cNvPicPr>
            <a:picLocks noGrp="1" noChangeAspect="1"/>
          </p:cNvPicPr>
          <p:nvPr>
            <p:ph idx="1"/>
          </p:nvPr>
        </p:nvPicPr>
        <p:blipFill>
          <a:blip r:embed="rId2"/>
          <a:stretch>
            <a:fillRect/>
          </a:stretch>
        </p:blipFill>
        <p:spPr>
          <a:xfrm>
            <a:off x="8906915" y="2228476"/>
            <a:ext cx="3026938" cy="3426249"/>
          </a:xfrm>
          <a:prstGeom prst="rect">
            <a:avLst/>
          </a:prstGeom>
        </p:spPr>
      </p:pic>
    </p:spTree>
    <p:extLst>
      <p:ext uri="{BB962C8B-B14F-4D97-AF65-F5344CB8AC3E}">
        <p14:creationId xmlns:p14="http://schemas.microsoft.com/office/powerpoint/2010/main" val="1358105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35428" y="2229886"/>
            <a:ext cx="8251372" cy="3416320"/>
          </a:xfrm>
          <a:prstGeom prst="rect">
            <a:avLst/>
          </a:prstGeom>
        </p:spPr>
        <p:txBody>
          <a:bodyPr wrap="square" anchor="ctr">
            <a:spAutoFit/>
          </a:bodyPr>
          <a:lstStyle/>
          <a:p>
            <a:pPr algn="ctr"/>
            <a:r>
              <a:rPr lang="tr-TR" b="1" dirty="0" smtClean="0">
                <a:solidFill>
                  <a:srgbClr val="7030A0"/>
                </a:solidFill>
                <a:latin typeface="Segoe UI" panose="020B0502040204020203" pitchFamily="34" charset="0"/>
                <a:cs typeface="Segoe UI" panose="020B0502040204020203" pitchFamily="34" charset="0"/>
              </a:rPr>
              <a:t>Üçüncü grup olarak sınıflandırılan davranışlar ise kişinin itibarına saldırılardan neşet eder. </a:t>
            </a:r>
          </a:p>
          <a:p>
            <a:r>
              <a:rPr lang="tr-TR" dirty="0" smtClean="0">
                <a:latin typeface="Segoe UI" panose="020B0502040204020203" pitchFamily="34" charset="0"/>
                <a:cs typeface="Segoe UI" panose="020B0502040204020203" pitchFamily="34" charset="0"/>
              </a:rPr>
              <a:t>Bu kapsamda;</a:t>
            </a:r>
          </a:p>
          <a:p>
            <a:r>
              <a:rPr lang="tr-TR" dirty="0" smtClean="0">
                <a:latin typeface="Segoe UI" panose="020B0502040204020203" pitchFamily="34" charset="0"/>
                <a:cs typeface="Segoe UI" panose="020B0502040204020203" pitchFamily="34" charset="0"/>
              </a:rPr>
              <a:t> </a:t>
            </a:r>
          </a:p>
          <a:p>
            <a:pPr algn="just"/>
            <a:r>
              <a:rPr lang="tr-TR" dirty="0" smtClean="0">
                <a:latin typeface="Segoe UI" panose="020B0502040204020203" pitchFamily="34" charset="0"/>
                <a:cs typeface="Segoe UI" panose="020B0502040204020203" pitchFamily="34" charset="0"/>
              </a:rPr>
              <a:t>mağdur hakkında asılsız söylentiler ortada dolaşır, insanlar mağdurun arkasından kötü konuşur, mağdur gülünç durumlara düşürülür veya bir özrüyle alay edilir, mağdur akıl hastasıymış gibi davranılır ve psikolojik değerlendirme geçirmesi için baskı yapılır, mağdurun dini ve siyasi görüşü, milliyeti veya özel yaşamıyla alay edilir, mağdur gülünç duruma düşürülmek için yürüyüş, ses ve jestleri taklit edilir ya da alçaltıcı isimlerle anılır, mağdur özgüvenini olumsuz etkileyen bir iş yapmaya zorlanır ve çabaları küçültücü şekilde yargılanır, kararları sürekli sorgulanır ya da mağdura cinsel imalar yapılır. </a:t>
            </a:r>
            <a:endParaRPr lang="tr-TR" dirty="0">
              <a:latin typeface="Segoe UI" panose="020B0502040204020203" pitchFamily="34" charset="0"/>
              <a:cs typeface="Segoe UI" panose="020B0502040204020203" pitchFamily="34" charset="0"/>
            </a:endParaRPr>
          </a:p>
        </p:txBody>
      </p:sp>
      <p:sp>
        <p:nvSpPr>
          <p:cNvPr id="8"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pic>
        <p:nvPicPr>
          <p:cNvPr id="13" name="İçerik Yer Tutucusu 12"/>
          <p:cNvPicPr>
            <a:picLocks noGrp="1" noChangeAspect="1"/>
          </p:cNvPicPr>
          <p:nvPr>
            <p:ph idx="1"/>
          </p:nvPr>
        </p:nvPicPr>
        <p:blipFill>
          <a:blip r:embed="rId2"/>
          <a:stretch>
            <a:fillRect/>
          </a:stretch>
        </p:blipFill>
        <p:spPr>
          <a:xfrm>
            <a:off x="8780107" y="1829856"/>
            <a:ext cx="3321248" cy="3816350"/>
          </a:xfrm>
          <a:prstGeom prst="rect">
            <a:avLst/>
          </a:prstGeom>
        </p:spPr>
      </p:pic>
    </p:spTree>
    <p:extLst>
      <p:ext uri="{BB962C8B-B14F-4D97-AF65-F5344CB8AC3E}">
        <p14:creationId xmlns:p14="http://schemas.microsoft.com/office/powerpoint/2010/main" val="1524984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77282" y="2288546"/>
            <a:ext cx="8238930" cy="3139321"/>
          </a:xfrm>
          <a:prstGeom prst="rect">
            <a:avLst/>
          </a:prstGeom>
        </p:spPr>
        <p:txBody>
          <a:bodyPr wrap="square" anchor="ctr">
            <a:spAutoFit/>
          </a:bodyPr>
          <a:lstStyle/>
          <a:p>
            <a:pPr algn="ctr"/>
            <a:r>
              <a:rPr lang="tr-TR" b="1" dirty="0" smtClean="0">
                <a:solidFill>
                  <a:srgbClr val="00B0F0"/>
                </a:solidFill>
                <a:latin typeface="Segoe UI" panose="020B0502040204020203" pitchFamily="34" charset="0"/>
                <a:cs typeface="Segoe UI" panose="020B0502040204020203" pitchFamily="34" charset="0"/>
              </a:rPr>
              <a:t>Dördüncü grup davranışlar kişinin yaşam kalitesi ve mesleki durumuna saldırılar biçiminde ortaya çıkar. </a:t>
            </a:r>
          </a:p>
          <a:p>
            <a:endParaRPr lang="tr-TR" dirty="0" smtClean="0">
              <a:latin typeface="Segoe UI" panose="020B0502040204020203" pitchFamily="34" charset="0"/>
              <a:cs typeface="Segoe UI" panose="020B0502040204020203" pitchFamily="34" charset="0"/>
            </a:endParaRPr>
          </a:p>
          <a:p>
            <a:r>
              <a:rPr lang="tr-TR" dirty="0" smtClean="0">
                <a:latin typeface="Segoe UI" panose="020B0502040204020203" pitchFamily="34" charset="0"/>
                <a:cs typeface="Segoe UI" panose="020B0502040204020203" pitchFamily="34" charset="0"/>
              </a:rPr>
              <a:t>Bu bağlamda; </a:t>
            </a:r>
          </a:p>
          <a:p>
            <a:endParaRPr lang="tr-TR" dirty="0" smtClean="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mağdura hiçbir özel görev verilmez, sürdürmesi için anlamsız işler verilir, mağdura verilen işler geri alınır ve mağdur kendine yeni bir iş bile yaratamaz, mağdura sahip olduğundan daha az yetenek gerektiren veya itibarını düşürecek şekilde niteliklerinin dışındaki işler verilir, mağdurun işi sürekli değiştirilir, mağdura mali yük getirecek şekilde zararlara sebep olunur, mağdurun evine ya da iş ortamına zarar verilir.</a:t>
            </a:r>
            <a:endParaRPr lang="tr-TR" dirty="0">
              <a:latin typeface="Segoe UI" panose="020B0502040204020203" pitchFamily="34" charset="0"/>
              <a:cs typeface="Segoe UI" panose="020B0502040204020203" pitchFamily="34" charset="0"/>
            </a:endParaRPr>
          </a:p>
        </p:txBody>
      </p:sp>
      <p:sp>
        <p:nvSpPr>
          <p:cNvPr id="6"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pic>
        <p:nvPicPr>
          <p:cNvPr id="8" name="Resim 7"/>
          <p:cNvPicPr>
            <a:picLocks noChangeAspect="1"/>
          </p:cNvPicPr>
          <p:nvPr/>
        </p:nvPicPr>
        <p:blipFill>
          <a:blip r:embed="rId2"/>
          <a:stretch>
            <a:fillRect/>
          </a:stretch>
        </p:blipFill>
        <p:spPr>
          <a:xfrm>
            <a:off x="8528178" y="1846353"/>
            <a:ext cx="3526972" cy="4023709"/>
          </a:xfrm>
          <a:prstGeom prst="rect">
            <a:avLst/>
          </a:prstGeom>
        </p:spPr>
      </p:pic>
    </p:spTree>
    <p:extLst>
      <p:ext uri="{BB962C8B-B14F-4D97-AF65-F5344CB8AC3E}">
        <p14:creationId xmlns:p14="http://schemas.microsoft.com/office/powerpoint/2010/main" val="1373560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72750" y="2426465"/>
            <a:ext cx="7402285" cy="2862322"/>
          </a:xfrm>
          <a:prstGeom prst="rect">
            <a:avLst/>
          </a:prstGeom>
        </p:spPr>
        <p:txBody>
          <a:bodyPr wrap="square" anchor="ctr">
            <a:spAutoFit/>
          </a:bodyPr>
          <a:lstStyle/>
          <a:p>
            <a:pPr algn="ctr"/>
            <a:r>
              <a:rPr lang="tr-TR" sz="2000" b="1" dirty="0" smtClean="0">
                <a:solidFill>
                  <a:schemeClr val="accent1"/>
                </a:solidFill>
                <a:latin typeface="Segoe UI" panose="020B0502040204020203" pitchFamily="34" charset="0"/>
                <a:cs typeface="Segoe UI" panose="020B0502040204020203" pitchFamily="34" charset="0"/>
              </a:rPr>
              <a:t>Beşinci grup ve son grup saldırılar ise kişinin sağlığına dokunan saldırılardır.</a:t>
            </a:r>
          </a:p>
          <a:p>
            <a:pPr algn="ctr"/>
            <a:endParaRPr lang="tr-TR" sz="2000" b="1" dirty="0" smtClean="0">
              <a:solidFill>
                <a:schemeClr val="accent1"/>
              </a:solidFill>
              <a:latin typeface="Segoe UI" panose="020B0502040204020203" pitchFamily="34" charset="0"/>
              <a:cs typeface="Segoe UI" panose="020B0502040204020203" pitchFamily="34" charset="0"/>
            </a:endParaRPr>
          </a:p>
          <a:p>
            <a:r>
              <a:rPr lang="tr-TR" sz="2000" b="1" dirty="0" smtClean="0">
                <a:solidFill>
                  <a:schemeClr val="accent1"/>
                </a:solidFill>
                <a:latin typeface="Segoe UI" panose="020B0502040204020203" pitchFamily="34" charset="0"/>
                <a:cs typeface="Segoe UI" panose="020B0502040204020203" pitchFamily="34" charset="0"/>
              </a:rPr>
              <a:t> </a:t>
            </a:r>
            <a:r>
              <a:rPr lang="tr-TR" sz="2000" dirty="0" smtClean="0">
                <a:latin typeface="Segoe UI" panose="020B0502040204020203" pitchFamily="34" charset="0"/>
                <a:cs typeface="Segoe UI" panose="020B0502040204020203" pitchFamily="34" charset="0"/>
              </a:rPr>
              <a:t>Bu bağlamda mağdur;</a:t>
            </a:r>
          </a:p>
          <a:p>
            <a:endParaRPr lang="tr-TR" sz="2000" dirty="0" smtClean="0">
              <a:latin typeface="Segoe UI" panose="020B0502040204020203" pitchFamily="34" charset="0"/>
              <a:cs typeface="Segoe UI" panose="020B0502040204020203" pitchFamily="34" charset="0"/>
            </a:endParaRPr>
          </a:p>
          <a:p>
            <a:pPr algn="just"/>
            <a:r>
              <a:rPr lang="tr-TR" sz="2000" dirty="0" smtClean="0">
                <a:latin typeface="Segoe UI" panose="020B0502040204020203" pitchFamily="34" charset="0"/>
                <a:cs typeface="Segoe UI" panose="020B0502040204020203" pitchFamily="34" charset="0"/>
              </a:rPr>
              <a:t>fiziksel olarak ağır işler yapmaya zorlanır, fiziksel şiddet tehditleri yapılır, mağdurun gözünü korkutmak için hafif şiddet uygulanır veya mağdura fiziksel zarar verilir ya da doğrudan cinsel tacizde bulunulur.</a:t>
            </a:r>
            <a:endParaRPr lang="tr-TR" sz="2000" dirty="0">
              <a:latin typeface="Segoe UI" panose="020B0502040204020203" pitchFamily="34" charset="0"/>
              <a:cs typeface="Segoe UI" panose="020B0502040204020203" pitchFamily="34" charset="0"/>
            </a:endParaRPr>
          </a:p>
        </p:txBody>
      </p:sp>
      <p:sp>
        <p:nvSpPr>
          <p:cNvPr id="6"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pic>
        <p:nvPicPr>
          <p:cNvPr id="10" name="İçerik Yer Tutucusu 9"/>
          <p:cNvPicPr>
            <a:picLocks noGrp="1" noChangeAspect="1"/>
          </p:cNvPicPr>
          <p:nvPr>
            <p:ph idx="1"/>
          </p:nvPr>
        </p:nvPicPr>
        <p:blipFill>
          <a:blip r:embed="rId2"/>
          <a:stretch>
            <a:fillRect/>
          </a:stretch>
        </p:blipFill>
        <p:spPr>
          <a:xfrm>
            <a:off x="8367243" y="1846264"/>
            <a:ext cx="3824757" cy="4022725"/>
          </a:xfrm>
          <a:prstGeom prst="rect">
            <a:avLst/>
          </a:prstGeom>
        </p:spPr>
      </p:pic>
    </p:spTree>
    <p:extLst>
      <p:ext uri="{BB962C8B-B14F-4D97-AF65-F5344CB8AC3E}">
        <p14:creationId xmlns:p14="http://schemas.microsoft.com/office/powerpoint/2010/main" val="2005280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0039" y="400725"/>
            <a:ext cx="10058400" cy="1450757"/>
          </a:xfrm>
        </p:spPr>
        <p:txBody>
          <a:bodyPr anchor="ctr">
            <a:normAutofit/>
          </a:bodyPr>
          <a:lstStyle/>
          <a:p>
            <a:pPr algn="ctr"/>
            <a:r>
              <a:rPr lang="tr-TR" sz="4000" b="1" dirty="0" err="1" smtClean="0">
                <a:latin typeface="Segoe UI" panose="020B0502040204020203" pitchFamily="34" charset="0"/>
                <a:cs typeface="Segoe UI" panose="020B0502040204020203" pitchFamily="34" charset="0"/>
              </a:rPr>
              <a:t>Mobbing</a:t>
            </a:r>
            <a:r>
              <a:rPr lang="tr-TR" sz="4000" b="1" dirty="0" smtClean="0">
                <a:latin typeface="Segoe UI" panose="020B0502040204020203" pitchFamily="34" charset="0"/>
                <a:cs typeface="Segoe UI" panose="020B0502040204020203" pitchFamily="34" charset="0"/>
              </a:rPr>
              <a:t> Örnekleri</a:t>
            </a:r>
            <a:br>
              <a:rPr lang="tr-TR" sz="4000" b="1" dirty="0" smtClean="0">
                <a:latin typeface="Segoe UI" panose="020B0502040204020203" pitchFamily="34" charset="0"/>
                <a:cs typeface="Segoe UI" panose="020B0502040204020203" pitchFamily="34" charset="0"/>
              </a:rPr>
            </a:br>
            <a:endParaRPr lang="tr-TR" sz="4000" b="1" dirty="0">
              <a:latin typeface="Segoe UI" panose="020B0502040204020203" pitchFamily="34" charset="0"/>
              <a:cs typeface="Segoe UI" panose="020B0502040204020203" pitchFamily="34" charset="0"/>
            </a:endParaRPr>
          </a:p>
        </p:txBody>
      </p:sp>
      <p:sp>
        <p:nvSpPr>
          <p:cNvPr id="5" name="Dikdörtgen 4"/>
          <p:cNvSpPr/>
          <p:nvPr/>
        </p:nvSpPr>
        <p:spPr>
          <a:xfrm>
            <a:off x="687354" y="1955695"/>
            <a:ext cx="7598230" cy="3970318"/>
          </a:xfrm>
          <a:prstGeom prst="rect">
            <a:avLst/>
          </a:prstGeom>
        </p:spPr>
        <p:txBody>
          <a:bodyPr wrap="square" anchor="ctr">
            <a:spAutoFit/>
          </a:bodyPr>
          <a:lstStyle/>
          <a:p>
            <a:pPr marL="285750" indent="-285750" algn="just">
              <a:buFont typeface="Wingdings" panose="05000000000000000000" pitchFamily="2" charset="2"/>
              <a:buChar char="Ø"/>
            </a:pPr>
            <a:r>
              <a:rPr lang="tr-TR" dirty="0" smtClean="0"/>
              <a:t> Kişisel eşyalara zarar verilmesi </a:t>
            </a:r>
          </a:p>
          <a:p>
            <a:pPr marL="285750" indent="-285750" algn="just">
              <a:buFont typeface="Wingdings" panose="05000000000000000000" pitchFamily="2" charset="2"/>
              <a:buChar char="Ø"/>
            </a:pPr>
            <a:r>
              <a:rPr lang="tr-TR" dirty="0" smtClean="0"/>
              <a:t> Dışlama ve İzolasyon, iş arkadaşlarıyla iletişim kurmasını engellemek </a:t>
            </a:r>
          </a:p>
          <a:p>
            <a:pPr marL="285750" indent="-285750" algn="just">
              <a:buFont typeface="Wingdings" panose="05000000000000000000" pitchFamily="2" charset="2"/>
              <a:buChar char="Ø"/>
            </a:pPr>
            <a:r>
              <a:rPr lang="tr-TR" dirty="0" smtClean="0"/>
              <a:t> Dedikodu ve yanlış bilgi yayma </a:t>
            </a:r>
          </a:p>
          <a:p>
            <a:pPr marL="285750" indent="-285750" algn="just">
              <a:buFont typeface="Wingdings" panose="05000000000000000000" pitchFamily="2" charset="2"/>
              <a:buChar char="Ø"/>
            </a:pPr>
            <a:r>
              <a:rPr lang="tr-TR" dirty="0" smtClean="0"/>
              <a:t> İş arkadaşlarının mağdura karşı kışkırtılması </a:t>
            </a:r>
          </a:p>
          <a:p>
            <a:pPr marL="285750" indent="-285750" algn="just">
              <a:buFont typeface="Wingdings" panose="05000000000000000000" pitchFamily="2" charset="2"/>
              <a:buChar char="Ø"/>
            </a:pPr>
            <a:r>
              <a:rPr lang="tr-TR" dirty="0" smtClean="0"/>
              <a:t>Özel hayata müdahil olma </a:t>
            </a:r>
          </a:p>
          <a:p>
            <a:pPr marL="285750" indent="-285750" algn="just">
              <a:buFont typeface="Wingdings" panose="05000000000000000000" pitchFamily="2" charset="2"/>
              <a:buChar char="Ø"/>
            </a:pPr>
            <a:r>
              <a:rPr lang="tr-TR" dirty="0" smtClean="0"/>
              <a:t>Kişiyle yaptığı iş konusunda özellikle meslektaşlarının arasında dalga geçilmesi,</a:t>
            </a:r>
          </a:p>
          <a:p>
            <a:pPr marL="285750" indent="-285750" algn="just">
              <a:buFont typeface="Wingdings" panose="05000000000000000000" pitchFamily="2" charset="2"/>
              <a:buChar char="Ø"/>
            </a:pPr>
            <a:r>
              <a:rPr lang="tr-TR" dirty="0" smtClean="0"/>
              <a:t>Performansı hakkında ağır ithamlarda bulunmak</a:t>
            </a:r>
          </a:p>
          <a:p>
            <a:pPr marL="285750" indent="-285750" algn="just">
              <a:buFont typeface="Wingdings" panose="05000000000000000000" pitchFamily="2" charset="2"/>
              <a:buChar char="Ø"/>
            </a:pPr>
            <a:r>
              <a:rPr lang="tr-TR" dirty="0" smtClean="0"/>
              <a:t>Provokasyon </a:t>
            </a:r>
          </a:p>
          <a:p>
            <a:pPr marL="285750" indent="-285750" algn="just">
              <a:buFont typeface="Wingdings" panose="05000000000000000000" pitchFamily="2" charset="2"/>
              <a:buChar char="Ø"/>
            </a:pPr>
            <a:r>
              <a:rPr lang="tr-TR" dirty="0" smtClean="0"/>
              <a:t>Sözlü aşağılama</a:t>
            </a:r>
          </a:p>
          <a:p>
            <a:pPr marL="285750" indent="-285750" algn="just">
              <a:buFont typeface="Wingdings" panose="05000000000000000000" pitchFamily="2" charset="2"/>
              <a:buChar char="Ø"/>
            </a:pPr>
            <a:r>
              <a:rPr lang="tr-TR" dirty="0" smtClean="0"/>
              <a:t>Kıdem düşürme</a:t>
            </a:r>
          </a:p>
          <a:p>
            <a:pPr marL="285750" indent="-285750" algn="just">
              <a:buFont typeface="Wingdings" panose="05000000000000000000" pitchFamily="2" charset="2"/>
              <a:buChar char="Ø"/>
            </a:pPr>
            <a:r>
              <a:rPr lang="tr-TR" dirty="0" smtClean="0"/>
              <a:t>Personelin aşırı gözetlenmesi </a:t>
            </a:r>
          </a:p>
          <a:p>
            <a:pPr marL="285750" indent="-285750" algn="just">
              <a:buFont typeface="Wingdings" panose="05000000000000000000" pitchFamily="2" charset="2"/>
              <a:buChar char="Ø"/>
            </a:pPr>
            <a:r>
              <a:rPr lang="tr-TR" dirty="0" smtClean="0"/>
              <a:t>Görev vermeyerek zorunlu olarak personeli işlevsiz kılma Verilen görev sayısının kademeli olarak düşürülmesi</a:t>
            </a:r>
            <a:endParaRPr lang="tr-TR" dirty="0"/>
          </a:p>
        </p:txBody>
      </p:sp>
      <p:pic>
        <p:nvPicPr>
          <p:cNvPr id="8" name="Resim 7"/>
          <p:cNvPicPr>
            <a:picLocks noChangeAspect="1"/>
          </p:cNvPicPr>
          <p:nvPr/>
        </p:nvPicPr>
        <p:blipFill>
          <a:blip r:embed="rId2"/>
          <a:stretch>
            <a:fillRect/>
          </a:stretch>
        </p:blipFill>
        <p:spPr>
          <a:xfrm>
            <a:off x="9108281" y="1851482"/>
            <a:ext cx="3017782" cy="4017612"/>
          </a:xfrm>
          <a:prstGeom prst="rect">
            <a:avLst/>
          </a:prstGeom>
        </p:spPr>
      </p:pic>
    </p:spTree>
    <p:extLst>
      <p:ext uri="{BB962C8B-B14F-4D97-AF65-F5344CB8AC3E}">
        <p14:creationId xmlns:p14="http://schemas.microsoft.com/office/powerpoint/2010/main" val="2936458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8416211" y="1874254"/>
            <a:ext cx="3498981" cy="4022725"/>
          </a:xfrm>
          <a:prstGeom prst="rect">
            <a:avLst/>
          </a:prstGeom>
        </p:spPr>
      </p:pic>
      <p:sp>
        <p:nvSpPr>
          <p:cNvPr id="5" name="Dikdörtgen 4"/>
          <p:cNvSpPr/>
          <p:nvPr/>
        </p:nvSpPr>
        <p:spPr>
          <a:xfrm>
            <a:off x="538065" y="2425197"/>
            <a:ext cx="7290317" cy="2862322"/>
          </a:xfrm>
          <a:prstGeom prst="rect">
            <a:avLst/>
          </a:prstGeom>
        </p:spPr>
        <p:txBody>
          <a:bodyPr wrap="square" anchor="ctr">
            <a:spAutoFit/>
          </a:bodyPr>
          <a:lstStyle/>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Gelen önerilerin kasıtlı olarak göz ardı edilmesi veya hor görülmesi</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Liyakatsiz transferler</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İşten çıkarma tehdidi</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İdari işlem yapma tehdidi</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Süreklileşen eleştiri ve suçlamalar</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İşin yapılması için gereken bilgilerin kasten verilmemesi Tekrarlanan disiplin soruşturmaları</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Çalışanı, yeterli çabayı göstermemekle suçlamak</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Yaşından dolayı deneyimsizlikle itham etmek ve aşağılamak</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İşyeri imkânlarından faydalanılmasını engellenmek</a:t>
            </a:r>
            <a:endParaRPr lang="tr-TR" dirty="0">
              <a:latin typeface="Segoe UI" panose="020B0502040204020203" pitchFamily="34" charset="0"/>
              <a:cs typeface="Segoe UI" panose="020B0502040204020203" pitchFamily="34" charset="0"/>
            </a:endParaRPr>
          </a:p>
        </p:txBody>
      </p:sp>
      <p:sp>
        <p:nvSpPr>
          <p:cNvPr id="6" name="Unvan 1"/>
          <p:cNvSpPr>
            <a:spLocks noGrp="1"/>
          </p:cNvSpPr>
          <p:nvPr>
            <p:ph type="title"/>
          </p:nvPr>
        </p:nvSpPr>
        <p:spPr>
          <a:xfrm>
            <a:off x="1050627" y="491877"/>
            <a:ext cx="10058400" cy="1450757"/>
          </a:xfrm>
        </p:spPr>
        <p:txBody>
          <a:bodyPr anchor="ctr">
            <a:normAutofit/>
          </a:bodyPr>
          <a:lstStyle/>
          <a:p>
            <a:pPr algn="ctr"/>
            <a:r>
              <a:rPr lang="tr-TR" sz="4000" b="1" dirty="0" err="1" smtClean="0">
                <a:latin typeface="Segoe UI" panose="020B0502040204020203" pitchFamily="34" charset="0"/>
                <a:cs typeface="Segoe UI" panose="020B0502040204020203" pitchFamily="34" charset="0"/>
              </a:rPr>
              <a:t>Mobbing</a:t>
            </a:r>
            <a:r>
              <a:rPr lang="tr-TR" sz="4000" b="1" dirty="0" smtClean="0">
                <a:latin typeface="Segoe UI" panose="020B0502040204020203" pitchFamily="34" charset="0"/>
                <a:cs typeface="Segoe UI" panose="020B0502040204020203" pitchFamily="34" charset="0"/>
              </a:rPr>
              <a:t> Örnekleri</a:t>
            </a:r>
            <a:br>
              <a:rPr lang="tr-TR" sz="4000" b="1" dirty="0" smtClean="0">
                <a:latin typeface="Segoe UI" panose="020B0502040204020203" pitchFamily="34" charset="0"/>
                <a:cs typeface="Segoe UI" panose="020B0502040204020203" pitchFamily="34" charset="0"/>
              </a:rPr>
            </a:b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60388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6058" y="2495566"/>
            <a:ext cx="7962122" cy="2585323"/>
          </a:xfrm>
          <a:prstGeom prst="rect">
            <a:avLst/>
          </a:prstGeom>
        </p:spPr>
        <p:txBody>
          <a:bodyPr wrap="square" anchor="ctr">
            <a:spAutoFit/>
          </a:bodyPr>
          <a:lstStyle/>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Aşırı iş yüklemek ve/veya makul olmayan sürelerde işin bitirilmesini talep etmek</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Çalışana görevi ile ilgili olmayan ya da başarısız olacağı işler vermek</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Sürekli hatalarını hatırlatmak</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Bulunması gerekli toplantılardan haberdar etmemek</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Çalışanın telefon ya da e-postalarına cevap vermemek</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izole edecek fiziksel bir iş ortamı yaratmak</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Fiziksel şiddet uygulamak ya da uygulanacağına dair tehdit etmek</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Ruh sağlığı hakkında imalarda bulunmak </a:t>
            </a:r>
            <a:endParaRPr lang="tr-TR" dirty="0">
              <a:latin typeface="Segoe UI" panose="020B0502040204020203" pitchFamily="34" charset="0"/>
              <a:cs typeface="Segoe UI" panose="020B0502040204020203" pitchFamily="34" charset="0"/>
            </a:endParaRPr>
          </a:p>
        </p:txBody>
      </p:sp>
      <p:pic>
        <p:nvPicPr>
          <p:cNvPr id="8" name="İçerik Yer Tutucusu 7"/>
          <p:cNvPicPr>
            <a:picLocks noGrp="1" noChangeAspect="1"/>
          </p:cNvPicPr>
          <p:nvPr>
            <p:ph idx="1"/>
          </p:nvPr>
        </p:nvPicPr>
        <p:blipFill>
          <a:blip r:embed="rId2"/>
          <a:stretch>
            <a:fillRect/>
          </a:stretch>
        </p:blipFill>
        <p:spPr>
          <a:xfrm>
            <a:off x="8929170" y="1940767"/>
            <a:ext cx="3163303" cy="3694923"/>
          </a:xfrm>
          <a:prstGeom prst="rect">
            <a:avLst/>
          </a:prstGeom>
        </p:spPr>
      </p:pic>
      <p:sp>
        <p:nvSpPr>
          <p:cNvPr id="7" name="Unvan 1"/>
          <p:cNvSpPr>
            <a:spLocks noGrp="1"/>
          </p:cNvSpPr>
          <p:nvPr>
            <p:ph type="title"/>
          </p:nvPr>
        </p:nvSpPr>
        <p:spPr>
          <a:xfrm>
            <a:off x="873345" y="398570"/>
            <a:ext cx="10058400" cy="1450757"/>
          </a:xfrm>
        </p:spPr>
        <p:txBody>
          <a:bodyPr anchor="ctr">
            <a:normAutofit/>
          </a:bodyPr>
          <a:lstStyle/>
          <a:p>
            <a:pPr algn="ctr"/>
            <a:r>
              <a:rPr lang="tr-TR" sz="4000" b="1" dirty="0" err="1" smtClean="0">
                <a:latin typeface="Segoe UI" panose="020B0502040204020203" pitchFamily="34" charset="0"/>
                <a:cs typeface="Segoe UI" panose="020B0502040204020203" pitchFamily="34" charset="0"/>
              </a:rPr>
              <a:t>Mobbing</a:t>
            </a:r>
            <a:r>
              <a:rPr lang="tr-TR" sz="4000" b="1" dirty="0" smtClean="0">
                <a:latin typeface="Segoe UI" panose="020B0502040204020203" pitchFamily="34" charset="0"/>
                <a:cs typeface="Segoe UI" panose="020B0502040204020203" pitchFamily="34" charset="0"/>
              </a:rPr>
              <a:t> Örnekleri</a:t>
            </a:r>
            <a:br>
              <a:rPr lang="tr-TR" sz="4000" b="1" dirty="0" smtClean="0">
                <a:latin typeface="Segoe UI" panose="020B0502040204020203" pitchFamily="34" charset="0"/>
                <a:cs typeface="Segoe UI" panose="020B0502040204020203" pitchFamily="34" charset="0"/>
              </a:rPr>
            </a:b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2111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33182" y="305080"/>
            <a:ext cx="10058400" cy="1450757"/>
          </a:xfrm>
        </p:spPr>
        <p:txBody>
          <a:bodyPr anchor="ctr">
            <a:normAutofit/>
          </a:bodyPr>
          <a:lstStyle/>
          <a:p>
            <a:pPr algn="ctr"/>
            <a:r>
              <a:rPr lang="tr-TR" sz="4000" b="1" dirty="0" err="1">
                <a:latin typeface="Segoe UI" panose="020B0502040204020203" pitchFamily="34" charset="0"/>
                <a:cs typeface="Segoe UI" panose="020B0502040204020203" pitchFamily="34" charset="0"/>
              </a:rPr>
              <a:t>Mobbing</a:t>
            </a:r>
            <a:r>
              <a:rPr lang="tr-TR" sz="4000" b="1" dirty="0">
                <a:latin typeface="Segoe UI" panose="020B0502040204020203" pitchFamily="34" charset="0"/>
                <a:cs typeface="Segoe UI" panose="020B0502040204020203" pitchFamily="34" charset="0"/>
              </a:rPr>
              <a:t> </a:t>
            </a:r>
            <a:r>
              <a:rPr lang="tr-TR" sz="4000" b="1" dirty="0" smtClean="0">
                <a:latin typeface="Segoe UI" panose="020B0502040204020203" pitchFamily="34" charset="0"/>
                <a:cs typeface="Segoe UI" panose="020B0502040204020203" pitchFamily="34" charset="0"/>
              </a:rPr>
              <a:t>Ne Değildir</a:t>
            </a:r>
            <a:r>
              <a:rPr lang="tr-TR" sz="4000" b="1" dirty="0">
                <a:latin typeface="Segoe UI" panose="020B0502040204020203" pitchFamily="34" charset="0"/>
                <a:cs typeface="Segoe UI" panose="020B0502040204020203" pitchFamily="34" charset="0"/>
              </a:rPr>
              <a:t>?</a:t>
            </a:r>
          </a:p>
        </p:txBody>
      </p:sp>
      <p:pic>
        <p:nvPicPr>
          <p:cNvPr id="4" name="İçerik Yer Tutucusu 3"/>
          <p:cNvPicPr>
            <a:picLocks noGrp="1" noChangeAspect="1"/>
          </p:cNvPicPr>
          <p:nvPr>
            <p:ph idx="1"/>
          </p:nvPr>
        </p:nvPicPr>
        <p:blipFill>
          <a:blip r:embed="rId2"/>
          <a:stretch>
            <a:fillRect/>
          </a:stretch>
        </p:blipFill>
        <p:spPr>
          <a:xfrm>
            <a:off x="8627706" y="1899326"/>
            <a:ext cx="3564294" cy="4022725"/>
          </a:xfrm>
          <a:prstGeom prst="rect">
            <a:avLst/>
          </a:prstGeom>
        </p:spPr>
      </p:pic>
      <p:sp>
        <p:nvSpPr>
          <p:cNvPr id="5" name="Dikdörtgen 4"/>
          <p:cNvSpPr/>
          <p:nvPr/>
        </p:nvSpPr>
        <p:spPr>
          <a:xfrm>
            <a:off x="270587" y="2064031"/>
            <a:ext cx="8248261" cy="3693319"/>
          </a:xfrm>
          <a:prstGeom prst="rect">
            <a:avLst/>
          </a:prstGeom>
        </p:spPr>
        <p:txBody>
          <a:bodyPr wrap="square" anchor="ctr">
            <a:spAutoFit/>
          </a:bodyPr>
          <a:lstStyle/>
          <a:p>
            <a:pPr algn="ctr"/>
            <a:r>
              <a:rPr lang="tr-TR" dirty="0" smtClean="0">
                <a:latin typeface="Segoe UI" panose="020B0502040204020203" pitchFamily="34" charset="0"/>
                <a:cs typeface="Segoe UI" panose="020B0502040204020203" pitchFamily="34" charset="0"/>
              </a:rPr>
              <a:t>İşyerinde yaşanan her sıkıntı </a:t>
            </a:r>
            <a:r>
              <a:rPr lang="tr-TR" dirty="0" err="1" smtClean="0">
                <a:latin typeface="Segoe UI" panose="020B0502040204020203" pitchFamily="34" charset="0"/>
                <a:cs typeface="Segoe UI" panose="020B0502040204020203" pitchFamily="34" charset="0"/>
              </a:rPr>
              <a:t>mobbing</a:t>
            </a:r>
            <a:r>
              <a:rPr lang="tr-TR" dirty="0" smtClean="0">
                <a:latin typeface="Segoe UI" panose="020B0502040204020203" pitchFamily="34" charset="0"/>
                <a:cs typeface="Segoe UI" panose="020B0502040204020203" pitchFamily="34" charset="0"/>
              </a:rPr>
              <a:t> olarak tanımlanmamaktadır. </a:t>
            </a:r>
          </a:p>
          <a:p>
            <a:pPr algn="ctr"/>
            <a:r>
              <a:rPr lang="tr-TR" b="1" dirty="0" smtClean="0">
                <a:solidFill>
                  <a:srgbClr val="FF0000"/>
                </a:solidFill>
                <a:latin typeface="Segoe UI" panose="020B0502040204020203" pitchFamily="34" charset="0"/>
                <a:cs typeface="Segoe UI" panose="020B0502040204020203" pitchFamily="34" charset="0"/>
              </a:rPr>
              <a:t>Buna göre </a:t>
            </a:r>
            <a:r>
              <a:rPr lang="tr-TR" b="1" dirty="0" err="1" smtClean="0">
                <a:solidFill>
                  <a:srgbClr val="FF0000"/>
                </a:solidFill>
                <a:latin typeface="Segoe UI" panose="020B0502040204020203" pitchFamily="34" charset="0"/>
                <a:cs typeface="Segoe UI" panose="020B0502040204020203" pitchFamily="34" charset="0"/>
              </a:rPr>
              <a:t>mobbing</a:t>
            </a:r>
            <a:r>
              <a:rPr lang="tr-TR" b="1" dirty="0" smtClean="0">
                <a:solidFill>
                  <a:srgbClr val="FF0000"/>
                </a:solidFill>
                <a:latin typeface="Segoe UI" panose="020B0502040204020203" pitchFamily="34" charset="0"/>
                <a:cs typeface="Segoe UI" panose="020B0502040204020203" pitchFamily="34" charset="0"/>
              </a:rPr>
              <a:t> oluşturmayan davranışlar şu şekildedir: </a:t>
            </a:r>
          </a:p>
          <a:p>
            <a:pPr algn="just"/>
            <a:endParaRPr lang="tr-TR" dirty="0" smtClean="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Farklı hukuki nitelik ve sonuçlar içerdiğinden fiziksel şiddet, cinsel taciz ve/veya hakaret niteliğindeki davranışlar</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Arızi, tek seferlik ya da birden çok tekrarlansa bile strese ve doğal iş yoğunluğuna bağlanabilecek süreklilik arz etmeyen olumsuz tutum, davranış, tartışma ve çekişmeler</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 İşyeri dışında gerçekleşen tutum ve davranışlar ile benzeri davranışlar</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Yönetimin yasal yetkisi çerçevesinde performansı artırmaya yönelik tutumlar</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Kanunların gereğinin yerine getirilmesi</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Başkalarının hak ve özgürlüklerin korunması</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İşyeri dışında gerçekleşen tutum ve davranışlar</a:t>
            </a:r>
            <a:endParaRPr lang="tr-TR"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28177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a:t>
            </a:r>
            <a:endParaRPr lang="tr-TR" sz="4000" b="1" dirty="0">
              <a:latin typeface="Segoe UI" panose="020B0502040204020203" pitchFamily="34" charset="0"/>
              <a:cs typeface="Segoe UI" panose="020B0502040204020203" pitchFamily="34" charset="0"/>
            </a:endParaRPr>
          </a:p>
        </p:txBody>
      </p:sp>
      <p:pic>
        <p:nvPicPr>
          <p:cNvPr id="4" name="Picture 2" descr="Mer og mer digital mobbing - GuttOgJente.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0065" y="2242312"/>
            <a:ext cx="3122585" cy="3702387"/>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205273" y="1969848"/>
            <a:ext cx="8341567" cy="4247317"/>
          </a:xfrm>
          <a:prstGeom prst="rect">
            <a:avLst/>
          </a:prstGeom>
        </p:spPr>
        <p:txBody>
          <a:bodyPr wrap="square" anchor="ctr">
            <a:spAutoFit/>
          </a:bodyPr>
          <a:lstStyle/>
          <a:p>
            <a:pPr algn="just"/>
            <a:r>
              <a:rPr lang="tr-TR" dirty="0" smtClean="0">
                <a:latin typeface="Segoe UI" panose="020B0502040204020203" pitchFamily="34" charset="0"/>
                <a:cs typeface="Segoe UI" panose="020B0502040204020203" pitchFamily="34" charset="0"/>
              </a:rPr>
              <a:t>İş yerinde psikolojik taciz kavramı “</a:t>
            </a:r>
            <a:r>
              <a:rPr lang="tr-TR" dirty="0" err="1" smtClean="0">
                <a:latin typeface="Segoe UI" panose="020B0502040204020203" pitchFamily="34" charset="0"/>
                <a:cs typeface="Segoe UI" panose="020B0502040204020203" pitchFamily="34" charset="0"/>
              </a:rPr>
              <a:t>mobbing</a:t>
            </a:r>
            <a:r>
              <a:rPr lang="tr-TR" dirty="0" smtClean="0">
                <a:latin typeface="Segoe UI" panose="020B0502040204020203" pitchFamily="34" charset="0"/>
                <a:cs typeface="Segoe UI" panose="020B0502040204020203" pitchFamily="34" charset="0"/>
              </a:rPr>
              <a:t>” olarak adlandırılmakla birlikte, Dünyada bu tanımı karşılayan pek çok kavram kullanılmaktadır. Bunlar şu şekilde sıralanabilir; </a:t>
            </a:r>
          </a:p>
          <a:p>
            <a:pPr algn="just"/>
            <a:endParaRPr lang="tr-TR" dirty="0" smtClean="0">
              <a:latin typeface="Segoe UI" panose="020B0502040204020203" pitchFamily="34" charset="0"/>
              <a:cs typeface="Segoe UI" panose="020B0502040204020203" pitchFamily="34" charset="0"/>
            </a:endParaRPr>
          </a:p>
          <a:p>
            <a:pPr marL="285750" indent="-285750" algn="just">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“iş yerinde zorbalık” (</a:t>
            </a:r>
            <a:r>
              <a:rPr lang="tr-TR" dirty="0" err="1" smtClean="0">
                <a:latin typeface="Segoe UI" panose="020B0502040204020203" pitchFamily="34" charset="0"/>
                <a:cs typeface="Segoe UI" panose="020B0502040204020203" pitchFamily="34" charset="0"/>
              </a:rPr>
              <a:t>workplace</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bullying</a:t>
            </a:r>
            <a:r>
              <a:rPr lang="tr-TR" dirty="0" smtClean="0">
                <a:latin typeface="Segoe UI" panose="020B0502040204020203" pitchFamily="34" charset="0"/>
                <a:cs typeface="Segoe UI" panose="020B0502040204020203" pitchFamily="34" charset="0"/>
              </a:rPr>
              <a:t>), </a:t>
            </a:r>
          </a:p>
          <a:p>
            <a:pPr marL="285750" indent="-285750" algn="just">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 “psikolojik taciz” (</a:t>
            </a:r>
            <a:r>
              <a:rPr lang="tr-TR" dirty="0" err="1" smtClean="0">
                <a:latin typeface="Segoe UI" panose="020B0502040204020203" pitchFamily="34" charset="0"/>
                <a:cs typeface="Segoe UI" panose="020B0502040204020203" pitchFamily="34" charset="0"/>
              </a:rPr>
              <a:t>psychological</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harassment</a:t>
            </a:r>
            <a:r>
              <a:rPr lang="tr-TR" dirty="0" smtClean="0">
                <a:latin typeface="Segoe UI" panose="020B0502040204020203" pitchFamily="34" charset="0"/>
                <a:cs typeface="Segoe UI" panose="020B0502040204020203" pitchFamily="34" charset="0"/>
              </a:rPr>
              <a:t>) </a:t>
            </a:r>
          </a:p>
          <a:p>
            <a:pPr marL="285750" indent="-285750" algn="just">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“psikolojik </a:t>
            </a:r>
            <a:r>
              <a:rPr lang="tr-TR" dirty="0" err="1" smtClean="0">
                <a:latin typeface="Segoe UI" panose="020B0502040204020203" pitchFamily="34" charset="0"/>
                <a:cs typeface="Segoe UI" panose="020B0502040204020203" pitchFamily="34" charset="0"/>
              </a:rPr>
              <a:t>suistimal</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psychological</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abuse</a:t>
            </a:r>
            <a:r>
              <a:rPr lang="tr-TR" dirty="0" smtClean="0">
                <a:latin typeface="Segoe UI" panose="020B0502040204020203" pitchFamily="34" charset="0"/>
                <a:cs typeface="Segoe UI" panose="020B0502040204020203" pitchFamily="34" charset="0"/>
              </a:rPr>
              <a:t>), “ </a:t>
            </a:r>
          </a:p>
          <a:p>
            <a:pPr marL="285750" indent="-285750" algn="just">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“duygusal taciz” (</a:t>
            </a:r>
            <a:r>
              <a:rPr lang="tr-TR" dirty="0" err="1" smtClean="0">
                <a:latin typeface="Segoe UI" panose="020B0502040204020203" pitchFamily="34" charset="0"/>
                <a:cs typeface="Segoe UI" panose="020B0502040204020203" pitchFamily="34" charset="0"/>
              </a:rPr>
              <a:t>emotional</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harassment</a:t>
            </a:r>
            <a:r>
              <a:rPr lang="tr-TR" dirty="0" smtClean="0">
                <a:latin typeface="Segoe UI" panose="020B0502040204020203" pitchFamily="34" charset="0"/>
                <a:cs typeface="Segoe UI" panose="020B0502040204020203" pitchFamily="34" charset="0"/>
              </a:rPr>
              <a:t>), </a:t>
            </a:r>
          </a:p>
          <a:p>
            <a:pPr marL="285750" indent="-285750" algn="just">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 “duygusal </a:t>
            </a:r>
            <a:r>
              <a:rPr lang="tr-TR" dirty="0" err="1" smtClean="0">
                <a:latin typeface="Segoe UI" panose="020B0502040204020203" pitchFamily="34" charset="0"/>
                <a:cs typeface="Segoe UI" panose="020B0502040204020203" pitchFamily="34" charset="0"/>
              </a:rPr>
              <a:t>suistimal</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emotional</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abuse</a:t>
            </a:r>
            <a:r>
              <a:rPr lang="tr-TR" dirty="0" smtClean="0">
                <a:latin typeface="Segoe UI" panose="020B0502040204020203" pitchFamily="34" charset="0"/>
                <a:cs typeface="Segoe UI" panose="020B0502040204020203" pitchFamily="34" charset="0"/>
              </a:rPr>
              <a:t>), </a:t>
            </a:r>
          </a:p>
          <a:p>
            <a:pPr marL="285750" indent="-285750" algn="just">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“iş yerinde psikolojik terör” (</a:t>
            </a:r>
            <a:r>
              <a:rPr lang="tr-TR" dirty="0" err="1" smtClean="0">
                <a:latin typeface="Segoe UI" panose="020B0502040204020203" pitchFamily="34" charset="0"/>
                <a:cs typeface="Segoe UI" panose="020B0502040204020203" pitchFamily="34" charset="0"/>
              </a:rPr>
              <a:t>psycho-terror</a:t>
            </a:r>
            <a:r>
              <a:rPr lang="tr-TR" dirty="0" smtClean="0">
                <a:latin typeface="Segoe UI" panose="020B0502040204020203" pitchFamily="34" charset="0"/>
                <a:cs typeface="Segoe UI" panose="020B0502040204020203" pitchFamily="34" charset="0"/>
              </a:rPr>
              <a:t> at </a:t>
            </a:r>
            <a:r>
              <a:rPr lang="tr-TR" dirty="0" err="1" smtClean="0">
                <a:latin typeface="Segoe UI" panose="020B0502040204020203" pitchFamily="34" charset="0"/>
                <a:cs typeface="Segoe UI" panose="020B0502040204020203" pitchFamily="34" charset="0"/>
              </a:rPr>
              <a:t>workplace</a:t>
            </a:r>
            <a:r>
              <a:rPr lang="tr-TR" dirty="0" smtClean="0">
                <a:latin typeface="Segoe UI" panose="020B0502040204020203" pitchFamily="34" charset="0"/>
                <a:cs typeface="Segoe UI" panose="020B0502040204020203" pitchFamily="34" charset="0"/>
              </a:rPr>
              <a:t>), </a:t>
            </a:r>
          </a:p>
          <a:p>
            <a:pPr marL="285750" indent="-285750" algn="just">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 “iş yeri sendromu”</a:t>
            </a:r>
          </a:p>
          <a:p>
            <a:pPr algn="just"/>
            <a:endParaRPr lang="tr-TR" dirty="0">
              <a:latin typeface="Segoe UI" panose="020B0502040204020203" pitchFamily="34" charset="0"/>
              <a:cs typeface="Segoe UI" panose="020B0502040204020203" pitchFamily="34" charset="0"/>
            </a:endParaRPr>
          </a:p>
          <a:p>
            <a:pPr algn="just"/>
            <a:endParaRPr lang="tr-TR" dirty="0" smtClean="0">
              <a:latin typeface="Segoe UI" panose="020B0502040204020203" pitchFamily="34" charset="0"/>
              <a:cs typeface="Segoe UI" panose="020B0502040204020203" pitchFamily="34" charset="0"/>
            </a:endParaRPr>
          </a:p>
          <a:p>
            <a:pPr algn="just"/>
            <a:endParaRPr lang="tr-TR" dirty="0">
              <a:latin typeface="Segoe UI" panose="020B0502040204020203" pitchFamily="34" charset="0"/>
              <a:cs typeface="Segoe UI" panose="020B0502040204020203" pitchFamily="34" charset="0"/>
            </a:endParaRPr>
          </a:p>
          <a:p>
            <a:pPr algn="just"/>
            <a:endParaRPr lang="tr-TR"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76936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07910" y="1760825"/>
            <a:ext cx="8322906" cy="4023360"/>
          </a:xfrm>
        </p:spPr>
        <p:txBody>
          <a:bodyPr anchor="ctr">
            <a:normAutofit/>
          </a:bodyPr>
          <a:lstStyle/>
          <a:p>
            <a:pPr marL="0" indent="0" algn="ctr">
              <a:buNone/>
            </a:pPr>
            <a:r>
              <a:rPr lang="tr-TR" sz="1800" dirty="0" smtClean="0">
                <a:latin typeface="Segoe UI" panose="020B0502040204020203" pitchFamily="34" charset="0"/>
                <a:cs typeface="Segoe UI" panose="020B0502040204020203" pitchFamily="34" charset="0"/>
              </a:rPr>
              <a:t>   </a:t>
            </a:r>
            <a:r>
              <a:rPr lang="tr-TR" sz="1800" b="1" dirty="0" smtClean="0">
                <a:solidFill>
                  <a:srgbClr val="7030A0"/>
                </a:solidFill>
                <a:latin typeface="Segoe UI" panose="020B0502040204020203" pitchFamily="34" charset="0"/>
                <a:cs typeface="Segoe UI" panose="020B0502040204020203" pitchFamily="34" charset="0"/>
              </a:rPr>
              <a:t>İşyerinde Çatışma</a:t>
            </a:r>
          </a:p>
          <a:p>
            <a:pPr algn="ctr"/>
            <a:endParaRPr lang="tr-TR" sz="1800" dirty="0" smtClean="0">
              <a:latin typeface="Segoe UI" panose="020B0502040204020203" pitchFamily="34" charset="0"/>
              <a:cs typeface="Segoe UI" panose="020B0502040204020203" pitchFamily="34" charset="0"/>
            </a:endParaRPr>
          </a:p>
          <a:p>
            <a:pPr algn="ctr"/>
            <a:r>
              <a:rPr lang="tr-TR" sz="1800" b="1" dirty="0" smtClean="0">
                <a:solidFill>
                  <a:srgbClr val="7030A0"/>
                </a:solidFill>
                <a:latin typeface="Segoe UI" panose="020B0502040204020203" pitchFamily="34" charset="0"/>
                <a:cs typeface="Segoe UI" panose="020B0502040204020203" pitchFamily="34" charset="0"/>
              </a:rPr>
              <a:t> İşyerinde çatışma,</a:t>
            </a:r>
            <a:r>
              <a:rPr lang="tr-TR" sz="1800" dirty="0" smtClean="0">
                <a:latin typeface="Segoe UI" panose="020B0502040204020203" pitchFamily="34" charset="0"/>
                <a:cs typeface="Segoe UI" panose="020B0502040204020203" pitchFamily="34" charset="0"/>
              </a:rPr>
              <a:t> iki veya daha fazla kişi ya da grup arasındaki çeşitli sebeplerden doğan anlaşmazlıkları ifade etmekte, kişiliği hedef almamakta, esasen işin yapılış şekli üzerindeki fikir ayrılıklarına odaklanmaktadır.</a:t>
            </a:r>
          </a:p>
          <a:p>
            <a:pPr algn="ctr"/>
            <a:r>
              <a:rPr lang="tr-TR" sz="1800" b="1" dirty="0" smtClean="0">
                <a:latin typeface="Segoe UI" panose="020B0502040204020203" pitchFamily="34" charset="0"/>
                <a:cs typeface="Segoe UI" panose="020B0502040204020203" pitchFamily="34" charset="0"/>
              </a:rPr>
              <a:t> İşyerinde psikolojik tacizde </a:t>
            </a:r>
            <a:r>
              <a:rPr lang="tr-TR" sz="1800" dirty="0" smtClean="0">
                <a:latin typeface="Segoe UI" panose="020B0502040204020203" pitchFamily="34" charset="0"/>
                <a:cs typeface="Segoe UI" panose="020B0502040204020203" pitchFamily="34" charset="0"/>
              </a:rPr>
              <a:t>ise anlaşmazlığın görünümü ahlak dışı ya da kişiliğe yönelik haksız ve olumsuz davranışlar şeklinde ortaya çıkmakta, bu davranışlar süreklilik göstermekte ve sonuçları mağdur açısından ağır olmaktadır</a:t>
            </a:r>
            <a:endParaRPr lang="tr-TR" sz="1800" dirty="0">
              <a:latin typeface="Segoe UI" panose="020B0502040204020203" pitchFamily="34" charset="0"/>
              <a:cs typeface="Segoe UI" panose="020B0502040204020203" pitchFamily="34" charset="0"/>
            </a:endParaRPr>
          </a:p>
        </p:txBody>
      </p:sp>
      <p:sp>
        <p:nvSpPr>
          <p:cNvPr id="4" name="Unvan 1"/>
          <p:cNvSpPr>
            <a:spLocks noGrp="1"/>
          </p:cNvSpPr>
          <p:nvPr>
            <p:ph type="title"/>
          </p:nvPr>
        </p:nvSpPr>
        <p:spPr/>
        <p:txBody>
          <a:bodyPr anchor="ctr">
            <a:normAutofit/>
          </a:bodyPr>
          <a:lstStyle/>
          <a:p>
            <a:pPr algn="ctr"/>
            <a:r>
              <a:rPr lang="tr-TR" sz="3600" b="1" dirty="0" err="1" smtClean="0">
                <a:latin typeface="Segoe UI" panose="020B0502040204020203" pitchFamily="34" charset="0"/>
                <a:cs typeface="Segoe UI" panose="020B0502040204020203" pitchFamily="34" charset="0"/>
              </a:rPr>
              <a:t>Mobbing</a:t>
            </a:r>
            <a:r>
              <a:rPr lang="tr-TR" sz="3600" b="1" dirty="0" smtClean="0">
                <a:latin typeface="Segoe UI" panose="020B0502040204020203" pitchFamily="34" charset="0"/>
                <a:cs typeface="Segoe UI" panose="020B0502040204020203" pitchFamily="34" charset="0"/>
              </a:rPr>
              <a:t> ile Benzerlik Gösteren Kavramlar Nelerdir?</a:t>
            </a:r>
            <a:endParaRPr lang="tr-TR" sz="3600" b="1" dirty="0">
              <a:latin typeface="Segoe UI" panose="020B0502040204020203" pitchFamily="34" charset="0"/>
              <a:cs typeface="Segoe UI" panose="020B0502040204020203" pitchFamily="34" charset="0"/>
            </a:endParaRPr>
          </a:p>
        </p:txBody>
      </p:sp>
      <p:pic>
        <p:nvPicPr>
          <p:cNvPr id="7" name="Resim 6"/>
          <p:cNvPicPr>
            <a:picLocks noChangeAspect="1"/>
          </p:cNvPicPr>
          <p:nvPr/>
        </p:nvPicPr>
        <p:blipFill>
          <a:blip r:embed="rId2"/>
          <a:stretch>
            <a:fillRect/>
          </a:stretch>
        </p:blipFill>
        <p:spPr>
          <a:xfrm>
            <a:off x="8910471" y="2162975"/>
            <a:ext cx="3107358" cy="3219061"/>
          </a:xfrm>
          <a:prstGeom prst="rect">
            <a:avLst/>
          </a:prstGeom>
        </p:spPr>
      </p:pic>
      <p:sp>
        <p:nvSpPr>
          <p:cNvPr id="8" name="Sağ Ok 7"/>
          <p:cNvSpPr/>
          <p:nvPr/>
        </p:nvSpPr>
        <p:spPr>
          <a:xfrm>
            <a:off x="2500605" y="2470884"/>
            <a:ext cx="978408" cy="3842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01989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4"/>
          <p:cNvGraphicFramePr>
            <a:graphicFrameLocks noGrp="1"/>
          </p:cNvGraphicFramePr>
          <p:nvPr>
            <p:extLst>
              <p:ext uri="{D42A27DB-BD31-4B8C-83A1-F6EECF244321}">
                <p14:modId xmlns:p14="http://schemas.microsoft.com/office/powerpoint/2010/main" val="2251155150"/>
              </p:ext>
            </p:extLst>
          </p:nvPr>
        </p:nvGraphicFramePr>
        <p:xfrm>
          <a:off x="1334277" y="1866124"/>
          <a:ext cx="8957388" cy="4128137"/>
        </p:xfrm>
        <a:graphic>
          <a:graphicData uri="http://schemas.openxmlformats.org/drawingml/2006/table">
            <a:tbl>
              <a:tblPr firstRow="1" bandRow="1">
                <a:tableStyleId>{5C22544A-7EE6-4342-B048-85BDC9FD1C3A}</a:tableStyleId>
              </a:tblPr>
              <a:tblGrid>
                <a:gridCol w="4478694">
                  <a:extLst>
                    <a:ext uri="{9D8B030D-6E8A-4147-A177-3AD203B41FA5}">
                      <a16:colId xmlns:a16="http://schemas.microsoft.com/office/drawing/2014/main" val="3051849419"/>
                    </a:ext>
                  </a:extLst>
                </a:gridCol>
                <a:gridCol w="4478694">
                  <a:extLst>
                    <a:ext uri="{9D8B030D-6E8A-4147-A177-3AD203B41FA5}">
                      <a16:colId xmlns:a16="http://schemas.microsoft.com/office/drawing/2014/main" val="1537741877"/>
                    </a:ext>
                  </a:extLst>
                </a:gridCol>
              </a:tblGrid>
              <a:tr h="384871">
                <a:tc>
                  <a:txBody>
                    <a:bodyPr/>
                    <a:lstStyle/>
                    <a:p>
                      <a:pPr algn="ctr"/>
                      <a:r>
                        <a:rPr lang="tr-TR" dirty="0" smtClean="0"/>
                        <a:t>İşyerinde Çatışma</a:t>
                      </a:r>
                      <a:endParaRPr lang="tr-TR" dirty="0"/>
                    </a:p>
                  </a:txBody>
                  <a:tcPr anchor="ctr"/>
                </a:tc>
                <a:tc>
                  <a:txBody>
                    <a:bodyPr/>
                    <a:lstStyle/>
                    <a:p>
                      <a:pPr algn="ctr"/>
                      <a:r>
                        <a:rPr lang="tr-TR" dirty="0" smtClean="0"/>
                        <a:t>İşyerinde Psikolojik Taciz ( </a:t>
                      </a:r>
                      <a:r>
                        <a:rPr lang="tr-TR" dirty="0" err="1" smtClean="0"/>
                        <a:t>Mobbing</a:t>
                      </a:r>
                      <a:r>
                        <a:rPr lang="tr-TR" dirty="0" smtClean="0"/>
                        <a:t> )</a:t>
                      </a:r>
                      <a:endParaRPr lang="tr-TR" dirty="0"/>
                    </a:p>
                  </a:txBody>
                  <a:tcPr anchor="ctr"/>
                </a:tc>
                <a:extLst>
                  <a:ext uri="{0D108BD9-81ED-4DB2-BD59-A6C34878D82A}">
                    <a16:rowId xmlns:a16="http://schemas.microsoft.com/office/drawing/2014/main" val="3220350096"/>
                  </a:ext>
                </a:extLst>
              </a:tr>
              <a:tr h="384871">
                <a:tc>
                  <a:txBody>
                    <a:bodyPr/>
                    <a:lstStyle/>
                    <a:p>
                      <a:r>
                        <a:rPr lang="sv-SE" dirty="0" smtClean="0"/>
                        <a:t>Belirgin rol ve görev tanımlar</a:t>
                      </a:r>
                      <a:endParaRPr lang="tr-TR" dirty="0"/>
                    </a:p>
                  </a:txBody>
                  <a:tcPr/>
                </a:tc>
                <a:tc>
                  <a:txBody>
                    <a:bodyPr/>
                    <a:lstStyle/>
                    <a:p>
                      <a:r>
                        <a:rPr lang="tr-TR" dirty="0" smtClean="0"/>
                        <a:t>Belirsiz roller</a:t>
                      </a:r>
                      <a:endParaRPr lang="tr-TR" dirty="0"/>
                    </a:p>
                  </a:txBody>
                  <a:tcPr/>
                </a:tc>
                <a:extLst>
                  <a:ext uri="{0D108BD9-81ED-4DB2-BD59-A6C34878D82A}">
                    <a16:rowId xmlns:a16="http://schemas.microsoft.com/office/drawing/2014/main" val="1244878822"/>
                  </a:ext>
                </a:extLst>
              </a:tr>
              <a:tr h="384871">
                <a:tc>
                  <a:txBody>
                    <a:bodyPr/>
                    <a:lstStyle/>
                    <a:p>
                      <a:r>
                        <a:rPr lang="tr-TR" dirty="0" smtClean="0"/>
                        <a:t>İşbirlikçi ilişkiler</a:t>
                      </a:r>
                      <a:endParaRPr lang="tr-TR" dirty="0"/>
                    </a:p>
                  </a:txBody>
                  <a:tcPr/>
                </a:tc>
                <a:tc>
                  <a:txBody>
                    <a:bodyPr/>
                    <a:lstStyle/>
                    <a:p>
                      <a:r>
                        <a:rPr lang="tr-TR" dirty="0" smtClean="0"/>
                        <a:t>İşbirlikçi olmayan davranışlar</a:t>
                      </a:r>
                      <a:endParaRPr lang="tr-TR" dirty="0"/>
                    </a:p>
                  </a:txBody>
                  <a:tcPr/>
                </a:tc>
                <a:extLst>
                  <a:ext uri="{0D108BD9-81ED-4DB2-BD59-A6C34878D82A}">
                    <a16:rowId xmlns:a16="http://schemas.microsoft.com/office/drawing/2014/main" val="3425626587"/>
                  </a:ext>
                </a:extLst>
              </a:tr>
              <a:tr h="384871">
                <a:tc>
                  <a:txBody>
                    <a:bodyPr/>
                    <a:lstStyle/>
                    <a:p>
                      <a:r>
                        <a:rPr lang="tr-TR" dirty="0" smtClean="0"/>
                        <a:t>Ortak ve paylaşılmış amaçlar</a:t>
                      </a:r>
                      <a:endParaRPr lang="tr-TR" dirty="0"/>
                    </a:p>
                  </a:txBody>
                  <a:tcPr/>
                </a:tc>
                <a:tc>
                  <a:txBody>
                    <a:bodyPr/>
                    <a:lstStyle/>
                    <a:p>
                      <a:r>
                        <a:rPr lang="tr-TR" dirty="0" smtClean="0"/>
                        <a:t>İlerisi hakkında öngörüsüzlük</a:t>
                      </a:r>
                      <a:endParaRPr lang="tr-TR" dirty="0"/>
                    </a:p>
                  </a:txBody>
                  <a:tcPr/>
                </a:tc>
                <a:extLst>
                  <a:ext uri="{0D108BD9-81ED-4DB2-BD59-A6C34878D82A}">
                    <a16:rowId xmlns:a16="http://schemas.microsoft.com/office/drawing/2014/main" val="3542363362"/>
                  </a:ext>
                </a:extLst>
              </a:tr>
              <a:tr h="384871">
                <a:tc>
                  <a:txBody>
                    <a:bodyPr/>
                    <a:lstStyle/>
                    <a:p>
                      <a:r>
                        <a:rPr lang="tr-TR" dirty="0" smtClean="0"/>
                        <a:t>Kişilerarası açık ilişkiler</a:t>
                      </a:r>
                      <a:endParaRPr lang="tr-TR" dirty="0"/>
                    </a:p>
                  </a:txBody>
                  <a:tcPr/>
                </a:tc>
                <a:tc>
                  <a:txBody>
                    <a:bodyPr/>
                    <a:lstStyle/>
                    <a:p>
                      <a:r>
                        <a:rPr lang="tr-TR" dirty="0" smtClean="0"/>
                        <a:t>Kişilerarası muğlak ilişkiler</a:t>
                      </a:r>
                      <a:endParaRPr lang="tr-TR" dirty="0"/>
                    </a:p>
                  </a:txBody>
                  <a:tcPr/>
                </a:tc>
                <a:extLst>
                  <a:ext uri="{0D108BD9-81ED-4DB2-BD59-A6C34878D82A}">
                    <a16:rowId xmlns:a16="http://schemas.microsoft.com/office/drawing/2014/main" val="2806735075"/>
                  </a:ext>
                </a:extLst>
              </a:tr>
              <a:tr h="384871">
                <a:tc>
                  <a:txBody>
                    <a:bodyPr/>
                    <a:lstStyle/>
                    <a:p>
                      <a:r>
                        <a:rPr lang="tr-TR" dirty="0" smtClean="0"/>
                        <a:t>Sağlıklı örgüt yapısı</a:t>
                      </a:r>
                      <a:endParaRPr lang="tr-TR" dirty="0"/>
                    </a:p>
                  </a:txBody>
                  <a:tcPr/>
                </a:tc>
                <a:tc>
                  <a:txBody>
                    <a:bodyPr/>
                    <a:lstStyle/>
                    <a:p>
                      <a:r>
                        <a:rPr lang="tr-TR" dirty="0" smtClean="0"/>
                        <a:t>Örgütsel aksamalar</a:t>
                      </a:r>
                      <a:endParaRPr lang="tr-TR" dirty="0"/>
                    </a:p>
                  </a:txBody>
                  <a:tcPr/>
                </a:tc>
                <a:extLst>
                  <a:ext uri="{0D108BD9-81ED-4DB2-BD59-A6C34878D82A}">
                    <a16:rowId xmlns:a16="http://schemas.microsoft.com/office/drawing/2014/main" val="3705267136"/>
                  </a:ext>
                </a:extLst>
              </a:tr>
              <a:tr h="664298">
                <a:tc>
                  <a:txBody>
                    <a:bodyPr/>
                    <a:lstStyle/>
                    <a:p>
                      <a:r>
                        <a:rPr lang="tr-TR" dirty="0" smtClean="0"/>
                        <a:t>Ara sıra meydana gelen ve geçici uyuşmazlık ve sürtüşmeler</a:t>
                      </a:r>
                      <a:endParaRPr lang="tr-TR" dirty="0"/>
                    </a:p>
                  </a:txBody>
                  <a:tcPr/>
                </a:tc>
                <a:tc>
                  <a:txBody>
                    <a:bodyPr/>
                    <a:lstStyle/>
                    <a:p>
                      <a:r>
                        <a:rPr lang="tr-TR" dirty="0" smtClean="0"/>
                        <a:t>Uzun süren ve sistematik etik dışı davranışlar</a:t>
                      </a:r>
                      <a:endParaRPr lang="tr-TR" dirty="0"/>
                    </a:p>
                  </a:txBody>
                  <a:tcPr/>
                </a:tc>
                <a:extLst>
                  <a:ext uri="{0D108BD9-81ED-4DB2-BD59-A6C34878D82A}">
                    <a16:rowId xmlns:a16="http://schemas.microsoft.com/office/drawing/2014/main" val="640921913"/>
                  </a:ext>
                </a:extLst>
              </a:tr>
              <a:tr h="384871">
                <a:tc>
                  <a:txBody>
                    <a:bodyPr/>
                    <a:lstStyle/>
                    <a:p>
                      <a:r>
                        <a:rPr lang="tr-TR" dirty="0" smtClean="0"/>
                        <a:t>Açık ve dürüst stratejiler</a:t>
                      </a:r>
                      <a:endParaRPr lang="tr-TR" dirty="0"/>
                    </a:p>
                  </a:txBody>
                  <a:tcPr/>
                </a:tc>
                <a:tc>
                  <a:txBody>
                    <a:bodyPr/>
                    <a:lstStyle/>
                    <a:p>
                      <a:r>
                        <a:rPr lang="tr-TR" dirty="0" smtClean="0"/>
                        <a:t>Kuşkulu stratejiler</a:t>
                      </a:r>
                      <a:endParaRPr lang="tr-TR" dirty="0"/>
                    </a:p>
                  </a:txBody>
                  <a:tcPr/>
                </a:tc>
                <a:extLst>
                  <a:ext uri="{0D108BD9-81ED-4DB2-BD59-A6C34878D82A}">
                    <a16:rowId xmlns:a16="http://schemas.microsoft.com/office/drawing/2014/main" val="2174739677"/>
                  </a:ext>
                </a:extLst>
              </a:tr>
              <a:tr h="384871">
                <a:tc>
                  <a:txBody>
                    <a:bodyPr/>
                    <a:lstStyle/>
                    <a:p>
                      <a:r>
                        <a:rPr lang="tr-TR" dirty="0" smtClean="0"/>
                        <a:t>Açık çatışma ve müzakereler</a:t>
                      </a:r>
                      <a:endParaRPr lang="tr-TR" dirty="0"/>
                    </a:p>
                  </a:txBody>
                  <a:tcPr/>
                </a:tc>
                <a:tc>
                  <a:txBody>
                    <a:bodyPr/>
                    <a:lstStyle/>
                    <a:p>
                      <a:r>
                        <a:rPr lang="tr-TR" dirty="0" smtClean="0"/>
                        <a:t>Gizli faaliyetler ve reddedilen çatışma</a:t>
                      </a:r>
                      <a:endParaRPr lang="tr-TR" dirty="0"/>
                    </a:p>
                  </a:txBody>
                  <a:tcPr/>
                </a:tc>
                <a:extLst>
                  <a:ext uri="{0D108BD9-81ED-4DB2-BD59-A6C34878D82A}">
                    <a16:rowId xmlns:a16="http://schemas.microsoft.com/office/drawing/2014/main" val="3381946856"/>
                  </a:ext>
                </a:extLst>
              </a:tr>
              <a:tr h="384871">
                <a:tc>
                  <a:txBody>
                    <a:bodyPr/>
                    <a:lstStyle/>
                    <a:p>
                      <a:r>
                        <a:rPr lang="tr-TR" dirty="0" smtClean="0"/>
                        <a:t>Dolambaçsız iletişim</a:t>
                      </a:r>
                      <a:endParaRPr lang="tr-TR" dirty="0"/>
                    </a:p>
                  </a:txBody>
                  <a:tcPr/>
                </a:tc>
                <a:tc>
                  <a:txBody>
                    <a:bodyPr/>
                    <a:lstStyle/>
                    <a:p>
                      <a:r>
                        <a:rPr lang="tr-TR" dirty="0" smtClean="0"/>
                        <a:t>Dolambaçlı ve kaçamaklı iletişim </a:t>
                      </a:r>
                      <a:endParaRPr lang="tr-TR" dirty="0"/>
                    </a:p>
                  </a:txBody>
                  <a:tcPr/>
                </a:tc>
                <a:extLst>
                  <a:ext uri="{0D108BD9-81ED-4DB2-BD59-A6C34878D82A}">
                    <a16:rowId xmlns:a16="http://schemas.microsoft.com/office/drawing/2014/main" val="549857881"/>
                  </a:ext>
                </a:extLst>
              </a:tr>
            </a:tbl>
          </a:graphicData>
        </a:graphic>
      </p:graphicFrame>
      <p:sp>
        <p:nvSpPr>
          <p:cNvPr id="8" name="Unvan 1"/>
          <p:cNvSpPr>
            <a:spLocks noGrp="1"/>
          </p:cNvSpPr>
          <p:nvPr>
            <p:ph type="title"/>
          </p:nvPr>
        </p:nvSpPr>
        <p:spPr>
          <a:xfrm>
            <a:off x="1097280" y="286603"/>
            <a:ext cx="10058400" cy="1450757"/>
          </a:xfrm>
        </p:spPr>
        <p:txBody>
          <a:bodyPr anchor="ctr">
            <a:normAutofit/>
          </a:bodyPr>
          <a:lstStyle/>
          <a:p>
            <a:pPr algn="ctr"/>
            <a:r>
              <a:rPr lang="tr-TR" sz="3600" b="1" dirty="0" err="1" smtClean="0">
                <a:latin typeface="Segoe UI" panose="020B0502040204020203" pitchFamily="34" charset="0"/>
                <a:cs typeface="Segoe UI" panose="020B0502040204020203" pitchFamily="34" charset="0"/>
              </a:rPr>
              <a:t>Mobbing</a:t>
            </a:r>
            <a:r>
              <a:rPr lang="tr-TR" sz="3600" b="1" dirty="0" smtClean="0">
                <a:latin typeface="Segoe UI" panose="020B0502040204020203" pitchFamily="34" charset="0"/>
                <a:cs typeface="Segoe UI" panose="020B0502040204020203" pitchFamily="34" charset="0"/>
              </a:rPr>
              <a:t> ile Benzerlik Gösteren Kavramlar Nelerdir?</a:t>
            </a:r>
            <a:endParaRPr lang="tr-TR"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929154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54563" y="2017961"/>
            <a:ext cx="8014996" cy="3970318"/>
          </a:xfrm>
          <a:prstGeom prst="rect">
            <a:avLst/>
          </a:prstGeom>
        </p:spPr>
        <p:txBody>
          <a:bodyPr wrap="square" anchor="ctr">
            <a:spAutoFit/>
          </a:bodyPr>
          <a:lstStyle/>
          <a:p>
            <a:endParaRPr lang="tr-TR" dirty="0">
              <a:latin typeface="Segoe UI" panose="020B0502040204020203" pitchFamily="34" charset="0"/>
              <a:cs typeface="Segoe UI" panose="020B0502040204020203" pitchFamily="34" charset="0"/>
            </a:endParaRPr>
          </a:p>
          <a:p>
            <a:r>
              <a:rPr lang="tr-TR" b="1" dirty="0" smtClean="0">
                <a:solidFill>
                  <a:srgbClr val="FF0000"/>
                </a:solidFill>
                <a:latin typeface="Segoe UI" panose="020B0502040204020203" pitchFamily="34" charset="0"/>
                <a:cs typeface="Segoe UI" panose="020B0502040204020203" pitchFamily="34" charset="0"/>
              </a:rPr>
              <a:t>                                      İşyerinde Şiddet</a:t>
            </a:r>
          </a:p>
          <a:p>
            <a:endParaRPr lang="tr-TR" dirty="0" smtClean="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İş yerinde şiddet olarak adlandırılabilecek davranış çeşitlerinin tamamını içeren bir açıklama yapmak ve bu davranışların sınırını çizmek zordur. Zira farklı ortamlarda ve kültürlerde neyin şiddet olduğunun algılanması farklıdır. </a:t>
            </a:r>
          </a:p>
          <a:p>
            <a:pPr algn="just"/>
            <a:endParaRPr lang="tr-TR" dirty="0" smtClean="0">
              <a:latin typeface="Segoe UI" panose="020B0502040204020203" pitchFamily="34" charset="0"/>
              <a:cs typeface="Segoe UI" panose="020B0502040204020203" pitchFamily="34" charset="0"/>
            </a:endParaRPr>
          </a:p>
          <a:p>
            <a:r>
              <a:rPr lang="tr-TR" dirty="0" smtClean="0">
                <a:latin typeface="Segoe UI" panose="020B0502040204020203" pitchFamily="34" charset="0"/>
                <a:cs typeface="Segoe UI" panose="020B0502040204020203" pitchFamily="34" charset="0"/>
              </a:rPr>
              <a:t>İş yeri şiddeti olarak tanımlanan başlıca davranışlar; cinayet, tecavüz, soygun, silahla yaralama, dayak, psikolojik taciz, dışlama, tehdit, sinir gösterileri, bağırma, isim takma vb. olarak sayılabilir. </a:t>
            </a:r>
          </a:p>
          <a:p>
            <a:endParaRPr lang="tr-TR" dirty="0">
              <a:latin typeface="Segoe UI" panose="020B0502040204020203" pitchFamily="34" charset="0"/>
              <a:cs typeface="Segoe UI" panose="020B0502040204020203" pitchFamily="34" charset="0"/>
            </a:endParaRPr>
          </a:p>
          <a:p>
            <a:r>
              <a:rPr lang="tr-TR" dirty="0" smtClean="0">
                <a:latin typeface="Segoe UI" panose="020B0502040204020203" pitchFamily="34" charset="0"/>
                <a:cs typeface="Segoe UI" panose="020B0502040204020203" pitchFamily="34" charset="0"/>
              </a:rPr>
              <a:t>Şiddet, sadece fiziksel özellikte olmayıp, ekonomik, siyasal ve psikolojik niteliklerde de olabilmektedir.</a:t>
            </a:r>
          </a:p>
          <a:p>
            <a:r>
              <a:rPr lang="tr-TR" dirty="0" smtClean="0">
                <a:latin typeface="Segoe UI" panose="020B0502040204020203" pitchFamily="34" charset="0"/>
                <a:cs typeface="Segoe UI" panose="020B0502040204020203" pitchFamily="34" charset="0"/>
              </a:rPr>
              <a:t> </a:t>
            </a:r>
            <a:endParaRPr lang="tr-TR" dirty="0">
              <a:latin typeface="Segoe UI" panose="020B0502040204020203" pitchFamily="34" charset="0"/>
              <a:cs typeface="Segoe UI" panose="020B0502040204020203" pitchFamily="34" charset="0"/>
            </a:endParaRPr>
          </a:p>
        </p:txBody>
      </p:sp>
      <p:sp>
        <p:nvSpPr>
          <p:cNvPr id="7" name="Unvan 1"/>
          <p:cNvSpPr>
            <a:spLocks noGrp="1"/>
          </p:cNvSpPr>
          <p:nvPr>
            <p:ph type="title"/>
          </p:nvPr>
        </p:nvSpPr>
        <p:spPr>
          <a:xfrm>
            <a:off x="1106610" y="314595"/>
            <a:ext cx="10058400" cy="1450757"/>
          </a:xfrm>
        </p:spPr>
        <p:txBody>
          <a:bodyPr anchor="ctr">
            <a:normAutofit/>
          </a:bodyPr>
          <a:lstStyle/>
          <a:p>
            <a:pPr algn="ctr"/>
            <a:r>
              <a:rPr lang="tr-TR" sz="3600" b="1" dirty="0" err="1" smtClean="0">
                <a:latin typeface="Segoe UI" panose="020B0502040204020203" pitchFamily="34" charset="0"/>
                <a:cs typeface="Segoe UI" panose="020B0502040204020203" pitchFamily="34" charset="0"/>
              </a:rPr>
              <a:t>Mobbing</a:t>
            </a:r>
            <a:r>
              <a:rPr lang="tr-TR" sz="3600" b="1" dirty="0" smtClean="0">
                <a:latin typeface="Segoe UI" panose="020B0502040204020203" pitchFamily="34" charset="0"/>
                <a:cs typeface="Segoe UI" panose="020B0502040204020203" pitchFamily="34" charset="0"/>
              </a:rPr>
              <a:t> ile Benzerlik Gösteren Kavramlar Nelerdir?</a:t>
            </a:r>
            <a:endParaRPr lang="tr-TR" sz="3600" b="1" dirty="0">
              <a:latin typeface="Segoe UI" panose="020B0502040204020203" pitchFamily="34" charset="0"/>
              <a:cs typeface="Segoe UI" panose="020B0502040204020203" pitchFamily="34" charset="0"/>
            </a:endParaRPr>
          </a:p>
        </p:txBody>
      </p:sp>
      <p:pic>
        <p:nvPicPr>
          <p:cNvPr id="12" name="İçerik Yer Tutucusu 11"/>
          <p:cNvPicPr>
            <a:picLocks noGrp="1" noChangeAspect="1"/>
          </p:cNvPicPr>
          <p:nvPr>
            <p:ph idx="1"/>
          </p:nvPr>
        </p:nvPicPr>
        <p:blipFill>
          <a:blip r:embed="rId2"/>
          <a:stretch>
            <a:fillRect/>
          </a:stretch>
        </p:blipFill>
        <p:spPr>
          <a:xfrm>
            <a:off x="8860971" y="2061315"/>
            <a:ext cx="3331029" cy="3113218"/>
          </a:xfrm>
          <a:prstGeom prst="rect">
            <a:avLst/>
          </a:prstGeom>
        </p:spPr>
      </p:pic>
      <p:sp>
        <p:nvSpPr>
          <p:cNvPr id="13" name="Sağ Ok 12"/>
          <p:cNvSpPr/>
          <p:nvPr/>
        </p:nvSpPr>
        <p:spPr>
          <a:xfrm>
            <a:off x="1666449" y="2322572"/>
            <a:ext cx="978408" cy="345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60000"/>
                  <a:lumOff val="40000"/>
                </a:schemeClr>
              </a:solidFill>
            </a:endParaRPr>
          </a:p>
        </p:txBody>
      </p:sp>
    </p:spTree>
    <p:extLst>
      <p:ext uri="{BB962C8B-B14F-4D97-AF65-F5344CB8AC3E}">
        <p14:creationId xmlns:p14="http://schemas.microsoft.com/office/powerpoint/2010/main" val="4207258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8154954" y="2034949"/>
            <a:ext cx="3859763" cy="3514725"/>
          </a:xfrm>
          <a:prstGeom prst="rect">
            <a:avLst/>
          </a:prstGeom>
        </p:spPr>
      </p:pic>
      <p:sp>
        <p:nvSpPr>
          <p:cNvPr id="5" name="Dikdörtgen 4"/>
          <p:cNvSpPr/>
          <p:nvPr/>
        </p:nvSpPr>
        <p:spPr>
          <a:xfrm>
            <a:off x="267476" y="2207261"/>
            <a:ext cx="7738189" cy="3170099"/>
          </a:xfrm>
          <a:prstGeom prst="rect">
            <a:avLst/>
          </a:prstGeom>
        </p:spPr>
        <p:txBody>
          <a:bodyPr wrap="square" anchor="ctr">
            <a:spAutoFit/>
          </a:bodyPr>
          <a:lstStyle/>
          <a:p>
            <a:r>
              <a:rPr lang="tr-TR" sz="2000" b="1" dirty="0" smtClean="0">
                <a:latin typeface="Segoe UI" panose="020B0502040204020203" pitchFamily="34" charset="0"/>
                <a:cs typeface="Segoe UI" panose="020B0502040204020203" pitchFamily="34" charset="0"/>
              </a:rPr>
              <a:t>                                  İşyerinde Cinsel Taciz</a:t>
            </a:r>
          </a:p>
          <a:p>
            <a:endParaRPr lang="tr-TR" sz="2000" dirty="0" smtClean="0">
              <a:latin typeface="Segoe UI" panose="020B0502040204020203" pitchFamily="34" charset="0"/>
              <a:cs typeface="Segoe UI" panose="020B0502040204020203" pitchFamily="34" charset="0"/>
            </a:endParaRPr>
          </a:p>
          <a:p>
            <a:r>
              <a:rPr lang="tr-TR" sz="2000" dirty="0" smtClean="0">
                <a:latin typeface="Segoe UI" panose="020B0502040204020203" pitchFamily="34" charset="0"/>
                <a:cs typeface="Segoe UI" panose="020B0502040204020203" pitchFamily="34" charset="0"/>
              </a:rPr>
              <a:t>İşyerinde cinsel taciz, sınır ve kapsamı tam olarak belirlenemese de sonuçları daha somut bir kavramdır. Çoğu kez cezai soruşturma ve yargılamalara konu olabilmektedir. </a:t>
            </a:r>
          </a:p>
          <a:p>
            <a:endParaRPr lang="tr-TR" sz="2000" dirty="0">
              <a:latin typeface="Segoe UI" panose="020B0502040204020203" pitchFamily="34" charset="0"/>
              <a:cs typeface="Segoe UI" panose="020B0502040204020203" pitchFamily="34" charset="0"/>
            </a:endParaRPr>
          </a:p>
          <a:p>
            <a:endParaRPr lang="tr-TR" sz="2000" dirty="0" smtClean="0">
              <a:latin typeface="Segoe UI" panose="020B0502040204020203" pitchFamily="34" charset="0"/>
              <a:cs typeface="Segoe UI" panose="020B0502040204020203" pitchFamily="34" charset="0"/>
            </a:endParaRPr>
          </a:p>
          <a:p>
            <a:r>
              <a:rPr lang="tr-TR" sz="2000" dirty="0" smtClean="0">
                <a:latin typeface="Segoe UI" panose="020B0502040204020203" pitchFamily="34" charset="0"/>
                <a:cs typeface="Segoe UI" panose="020B0502040204020203" pitchFamily="34" charset="0"/>
              </a:rPr>
              <a:t>İşyerinde psikolojik tacizden farklı olarak işyerinde cinsel tacizin cinsiyet temelli olması ve tek bir defaya mahsus olarak sergilenmesi yeterlidir.</a:t>
            </a:r>
            <a:endParaRPr lang="tr-TR" sz="2000" dirty="0">
              <a:latin typeface="Segoe UI" panose="020B0502040204020203" pitchFamily="34" charset="0"/>
              <a:cs typeface="Segoe UI" panose="020B0502040204020203" pitchFamily="34" charset="0"/>
            </a:endParaRPr>
          </a:p>
        </p:txBody>
      </p:sp>
      <p:sp>
        <p:nvSpPr>
          <p:cNvPr id="6" name="Unvan 1"/>
          <p:cNvSpPr>
            <a:spLocks noGrp="1"/>
          </p:cNvSpPr>
          <p:nvPr>
            <p:ph type="title"/>
          </p:nvPr>
        </p:nvSpPr>
        <p:spPr/>
        <p:txBody>
          <a:bodyPr anchor="ctr">
            <a:normAutofit/>
          </a:bodyPr>
          <a:lstStyle/>
          <a:p>
            <a:pPr algn="ctr"/>
            <a:r>
              <a:rPr lang="tr-TR" sz="3600" b="1" dirty="0" err="1" smtClean="0">
                <a:latin typeface="Segoe UI" panose="020B0502040204020203" pitchFamily="34" charset="0"/>
                <a:cs typeface="Segoe UI" panose="020B0502040204020203" pitchFamily="34" charset="0"/>
              </a:rPr>
              <a:t>Mobbing</a:t>
            </a:r>
            <a:r>
              <a:rPr lang="tr-TR" sz="3600" b="1" dirty="0" smtClean="0">
                <a:latin typeface="Segoe UI" panose="020B0502040204020203" pitchFamily="34" charset="0"/>
                <a:cs typeface="Segoe UI" panose="020B0502040204020203" pitchFamily="34" charset="0"/>
              </a:rPr>
              <a:t> ile Benzerlik Gösteren Kavramlar Nelerdir?</a:t>
            </a:r>
            <a:endParaRPr lang="tr-TR" sz="3600" b="1" dirty="0">
              <a:latin typeface="Segoe UI" panose="020B0502040204020203" pitchFamily="34" charset="0"/>
              <a:cs typeface="Segoe UI" panose="020B0502040204020203" pitchFamily="34" charset="0"/>
            </a:endParaRPr>
          </a:p>
        </p:txBody>
      </p:sp>
      <p:sp>
        <p:nvSpPr>
          <p:cNvPr id="7" name="Sağ Ok 6"/>
          <p:cNvSpPr/>
          <p:nvPr/>
        </p:nvSpPr>
        <p:spPr>
          <a:xfrm>
            <a:off x="1632857" y="2272575"/>
            <a:ext cx="978408" cy="423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67107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normAutofit/>
          </a:bodyPr>
          <a:lstStyle/>
          <a:p>
            <a:pPr algn="ctr"/>
            <a:r>
              <a:rPr lang="tr-TR" sz="3600" b="1" dirty="0" err="1">
                <a:latin typeface="Segoe UI" panose="020B0502040204020203" pitchFamily="34" charset="0"/>
                <a:cs typeface="Segoe UI" panose="020B0502040204020203" pitchFamily="34" charset="0"/>
              </a:rPr>
              <a:t>Mobbingin</a:t>
            </a:r>
            <a:r>
              <a:rPr lang="tr-TR" sz="3600" b="1" dirty="0">
                <a:latin typeface="Segoe UI" panose="020B0502040204020203" pitchFamily="34" charset="0"/>
                <a:cs typeface="Segoe UI" panose="020B0502040204020203" pitchFamily="34" charset="0"/>
              </a:rPr>
              <a:t> Bireyler Üzerindeki Etkileri </a:t>
            </a:r>
            <a:r>
              <a:rPr lang="tr-TR" sz="3600" b="1" dirty="0" smtClean="0">
                <a:latin typeface="Segoe UI" panose="020B0502040204020203" pitchFamily="34" charset="0"/>
                <a:cs typeface="Segoe UI" panose="020B0502040204020203" pitchFamily="34" charset="0"/>
              </a:rPr>
              <a:t>Nelerdir</a:t>
            </a:r>
            <a:r>
              <a:rPr lang="tr-TR" sz="3600" b="1" dirty="0">
                <a:latin typeface="Segoe UI" panose="020B0502040204020203" pitchFamily="34" charset="0"/>
                <a:cs typeface="Segoe UI" panose="020B0502040204020203" pitchFamily="34" charset="0"/>
              </a:rPr>
              <a:t>?</a:t>
            </a:r>
          </a:p>
        </p:txBody>
      </p:sp>
      <p:sp>
        <p:nvSpPr>
          <p:cNvPr id="3" name="İçerik Yer Tutucusu 2"/>
          <p:cNvSpPr>
            <a:spLocks noGrp="1"/>
          </p:cNvSpPr>
          <p:nvPr>
            <p:ph idx="1"/>
          </p:nvPr>
        </p:nvSpPr>
        <p:spPr>
          <a:xfrm>
            <a:off x="326570" y="1883056"/>
            <a:ext cx="8948059" cy="4275148"/>
          </a:xfrm>
        </p:spPr>
        <p:txBody>
          <a:bodyPr anchor="ctr">
            <a:normAutofit/>
          </a:bodyPr>
          <a:lstStyle/>
          <a:p>
            <a:pPr marL="201168" lvl="1" indent="0" algn="just">
              <a:buNone/>
            </a:pPr>
            <a:r>
              <a:rPr lang="tr-TR" dirty="0">
                <a:latin typeface="Segoe UI" panose="020B0502040204020203" pitchFamily="34" charset="0"/>
                <a:cs typeface="Segoe UI" panose="020B0502040204020203" pitchFamily="34" charset="0"/>
              </a:rPr>
              <a:t>	</a:t>
            </a:r>
            <a:r>
              <a:rPr lang="tr-TR" dirty="0" smtClean="0">
                <a:latin typeface="Segoe UI" panose="020B0502040204020203" pitchFamily="34" charset="0"/>
                <a:cs typeface="Segoe UI" panose="020B0502040204020203" pitchFamily="34" charset="0"/>
              </a:rPr>
              <a:t>İşyerinde </a:t>
            </a:r>
            <a:r>
              <a:rPr lang="tr-TR" dirty="0">
                <a:latin typeface="Segoe UI" panose="020B0502040204020203" pitchFamily="34" charset="0"/>
                <a:cs typeface="Segoe UI" panose="020B0502040204020203" pitchFamily="34" charset="0"/>
              </a:rPr>
              <a:t>psikolojik taciz, mağdur açısından olduğu kadar diğer çalışanlar ve kurum açısından da olumsuz sonuçlar doğurarak, toplumların ve ülke ekonomilerinin zarar görmesine neden </a:t>
            </a:r>
            <a:r>
              <a:rPr lang="tr-TR" dirty="0" smtClean="0">
                <a:latin typeface="Segoe UI" panose="020B0502040204020203" pitchFamily="34" charset="0"/>
                <a:cs typeface="Segoe UI" panose="020B0502040204020203" pitchFamily="34" charset="0"/>
              </a:rPr>
              <a:t>olabilir.</a:t>
            </a:r>
          </a:p>
          <a:p>
            <a:pPr lvl="1" algn="just">
              <a:buFont typeface="Wingdings" panose="05000000000000000000" pitchFamily="2" charset="2"/>
              <a:buChar char="Ø"/>
            </a:pPr>
            <a:r>
              <a:rPr lang="tr-TR" dirty="0" err="1" smtClean="0">
                <a:latin typeface="Segoe UI" panose="020B0502040204020203" pitchFamily="34" charset="0"/>
                <a:cs typeface="Segoe UI" panose="020B0502040204020203" pitchFamily="34" charset="0"/>
              </a:rPr>
              <a:t>Mobbing</a:t>
            </a:r>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süreci; kişiler, kurumlar, ülke ekonomisi ve toplum üzerinde ciddi tahribatlara neden olmaktadır. </a:t>
            </a:r>
            <a:endParaRPr lang="tr-TR" dirty="0" smtClean="0">
              <a:latin typeface="Segoe UI" panose="020B0502040204020203" pitchFamily="34" charset="0"/>
              <a:cs typeface="Segoe UI" panose="020B0502040204020203" pitchFamily="34" charset="0"/>
            </a:endParaRPr>
          </a:p>
          <a:p>
            <a:pPr lvl="1" algn="just">
              <a:buFont typeface="Wingdings" panose="05000000000000000000" pitchFamily="2" charset="2"/>
              <a:buChar char="Ø"/>
            </a:pPr>
            <a:r>
              <a:rPr lang="tr-TR" dirty="0">
                <a:latin typeface="Segoe UI" panose="020B0502040204020203" pitchFamily="34" charset="0"/>
                <a:cs typeface="Segoe UI" panose="020B0502040204020203" pitchFamily="34" charset="0"/>
              </a:rPr>
              <a:t>Ö</a:t>
            </a:r>
            <a:r>
              <a:rPr lang="tr-TR" dirty="0" smtClean="0">
                <a:latin typeface="Segoe UI" panose="020B0502040204020203" pitchFamily="34" charset="0"/>
                <a:cs typeface="Segoe UI" panose="020B0502040204020203" pitchFamily="34" charset="0"/>
              </a:rPr>
              <a:t>ncelikle </a:t>
            </a:r>
            <a:r>
              <a:rPr lang="tr-TR" dirty="0">
                <a:latin typeface="Segoe UI" panose="020B0502040204020203" pitchFamily="34" charset="0"/>
                <a:cs typeface="Segoe UI" panose="020B0502040204020203" pitchFamily="34" charset="0"/>
              </a:rPr>
              <a:t>insanın ruhsal ve bedensel sağlığı üzerinde çok ciddi etkiler </a:t>
            </a:r>
            <a:r>
              <a:rPr lang="tr-TR" dirty="0" smtClean="0">
                <a:latin typeface="Segoe UI" panose="020B0502040204020203" pitchFamily="34" charset="0"/>
                <a:cs typeface="Segoe UI" panose="020B0502040204020203" pitchFamily="34" charset="0"/>
              </a:rPr>
              <a:t>bırakabilmektedir. Kişinin </a:t>
            </a:r>
            <a:r>
              <a:rPr lang="tr-TR" dirty="0">
                <a:latin typeface="Segoe UI" panose="020B0502040204020203" pitchFamily="34" charset="0"/>
                <a:cs typeface="Segoe UI" panose="020B0502040204020203" pitchFamily="34" charset="0"/>
              </a:rPr>
              <a:t>depresyona girmesine kadar ilerleyebilmekte hatta intiharlara sebebiyet vermektedir. </a:t>
            </a:r>
            <a:r>
              <a:rPr lang="tr-TR" dirty="0" smtClean="0">
                <a:latin typeface="Segoe UI" panose="020B0502040204020203" pitchFamily="34" charset="0"/>
                <a:cs typeface="Segoe UI" panose="020B0502040204020203" pitchFamily="34" charset="0"/>
              </a:rPr>
              <a:t> </a:t>
            </a:r>
          </a:p>
          <a:p>
            <a:pPr lvl="1" algn="just">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Kısaca </a:t>
            </a:r>
            <a:r>
              <a:rPr lang="tr-TR" dirty="0">
                <a:latin typeface="Segoe UI" panose="020B0502040204020203" pitchFamily="34" charset="0"/>
                <a:cs typeface="Segoe UI" panose="020B0502040204020203" pitchFamily="34" charset="0"/>
              </a:rPr>
              <a:t>ifade etmek gerekirse, çalışma ortamında </a:t>
            </a:r>
            <a:r>
              <a:rPr lang="tr-TR" dirty="0" err="1">
                <a:latin typeface="Segoe UI" panose="020B0502040204020203" pitchFamily="34" charset="0"/>
                <a:cs typeface="Segoe UI" panose="020B0502040204020203" pitchFamily="34" charset="0"/>
              </a:rPr>
              <a:t>mobbinge</a:t>
            </a:r>
            <a:r>
              <a:rPr lang="tr-TR" dirty="0">
                <a:latin typeface="Segoe UI" panose="020B0502040204020203" pitchFamily="34" charset="0"/>
                <a:cs typeface="Segoe UI" panose="020B0502040204020203" pitchFamily="34" charset="0"/>
              </a:rPr>
              <a:t> maruz kalan mağdurlar psikolojik, sosyal, fizyolojik ve hatta ekonomik yönden zarar görmekte ve bu zarar sadece mağdur ile sınırlı kalmayıp kişinin yakın çevresine ve ailesine de yansımaktadır</a:t>
            </a:r>
          </a:p>
        </p:txBody>
      </p:sp>
      <p:pic>
        <p:nvPicPr>
          <p:cNvPr id="5" name="Resim 4"/>
          <p:cNvPicPr>
            <a:picLocks noChangeAspect="1"/>
          </p:cNvPicPr>
          <p:nvPr/>
        </p:nvPicPr>
        <p:blipFill>
          <a:blip r:embed="rId2"/>
          <a:stretch>
            <a:fillRect/>
          </a:stretch>
        </p:blipFill>
        <p:spPr>
          <a:xfrm>
            <a:off x="9479902" y="2766131"/>
            <a:ext cx="2612571" cy="3550694"/>
          </a:xfrm>
          <a:prstGeom prst="rect">
            <a:avLst/>
          </a:prstGeom>
        </p:spPr>
      </p:pic>
    </p:spTree>
    <p:extLst>
      <p:ext uri="{BB962C8B-B14F-4D97-AF65-F5344CB8AC3E}">
        <p14:creationId xmlns:p14="http://schemas.microsoft.com/office/powerpoint/2010/main" val="1067737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normAutofit fontScale="90000"/>
          </a:bodyPr>
          <a:lstStyle/>
          <a:p>
            <a:pPr algn="ctr"/>
            <a:r>
              <a:rPr lang="tr-TR" sz="4000" b="1" dirty="0" smtClean="0">
                <a:latin typeface="Segoe UI" panose="020B0502040204020203" pitchFamily="34" charset="0"/>
                <a:cs typeface="Segoe UI" panose="020B0502040204020203" pitchFamily="34" charset="0"/>
              </a:rPr>
              <a:t/>
            </a:r>
            <a:br>
              <a:rPr lang="tr-TR" sz="4000" b="1" dirty="0" smtClean="0">
                <a:latin typeface="Segoe UI" panose="020B0502040204020203" pitchFamily="34" charset="0"/>
                <a:cs typeface="Segoe UI" panose="020B0502040204020203" pitchFamily="34" charset="0"/>
              </a:rPr>
            </a:br>
            <a:r>
              <a:rPr lang="tr-TR" sz="4000" b="1" dirty="0" err="1" smtClean="0">
                <a:latin typeface="Segoe UI" panose="020B0502040204020203" pitchFamily="34" charset="0"/>
                <a:cs typeface="Segoe UI" panose="020B0502040204020203" pitchFamily="34" charset="0"/>
              </a:rPr>
              <a:t>Mobbingin</a:t>
            </a:r>
            <a:r>
              <a:rPr lang="tr-TR" sz="4000" b="1" dirty="0" smtClean="0">
                <a:latin typeface="Segoe UI" panose="020B0502040204020203" pitchFamily="34" charset="0"/>
                <a:cs typeface="Segoe UI" panose="020B0502040204020203" pitchFamily="34" charset="0"/>
              </a:rPr>
              <a:t> </a:t>
            </a:r>
            <a:r>
              <a:rPr lang="tr-TR" sz="4000" b="1" dirty="0">
                <a:latin typeface="Segoe UI" panose="020B0502040204020203" pitchFamily="34" charset="0"/>
                <a:cs typeface="Segoe UI" panose="020B0502040204020203" pitchFamily="34" charset="0"/>
              </a:rPr>
              <a:t>Bireyler Üzerindeki Psikolojik Etkileri</a:t>
            </a:r>
            <a:br>
              <a:rPr lang="tr-TR" sz="4000" b="1" dirty="0">
                <a:latin typeface="Segoe UI" panose="020B0502040204020203" pitchFamily="34" charset="0"/>
                <a:cs typeface="Segoe UI" panose="020B0502040204020203" pitchFamily="34" charset="0"/>
              </a:rPr>
            </a:br>
            <a:endParaRPr lang="tr-TR" sz="4000" b="1" dirty="0">
              <a:latin typeface="Segoe UI" panose="020B0502040204020203" pitchFamily="34" charset="0"/>
              <a:cs typeface="Segoe UI" panose="020B0502040204020203" pitchFamily="34" charset="0"/>
            </a:endParaRPr>
          </a:p>
        </p:txBody>
      </p:sp>
      <p:sp>
        <p:nvSpPr>
          <p:cNvPr id="3" name="İçerik Yer Tutucusu 2"/>
          <p:cNvSpPr>
            <a:spLocks noGrp="1"/>
          </p:cNvSpPr>
          <p:nvPr>
            <p:ph idx="1"/>
          </p:nvPr>
        </p:nvSpPr>
        <p:spPr/>
        <p:txBody>
          <a:bodyPr>
            <a:normAutofit lnSpcReduction="10000"/>
          </a:bodyPr>
          <a:lstStyle/>
          <a:p>
            <a:endParaRPr lang="tr-TR" b="1" dirty="0" smtClean="0">
              <a:latin typeface="Segoe UI" panose="020B0502040204020203" pitchFamily="34" charset="0"/>
              <a:cs typeface="Segoe UI" panose="020B0502040204020203" pitchFamily="34" charset="0"/>
            </a:endParaRPr>
          </a:p>
          <a:p>
            <a:r>
              <a:rPr lang="tr-TR" b="1" dirty="0" smtClean="0">
                <a:solidFill>
                  <a:srgbClr val="FF0000"/>
                </a:solidFill>
                <a:latin typeface="Segoe UI" panose="020B0502040204020203" pitchFamily="34" charset="0"/>
                <a:cs typeface="Segoe UI" panose="020B0502040204020203" pitchFamily="34" charset="0"/>
              </a:rPr>
              <a:t>1</a:t>
            </a:r>
            <a:r>
              <a:rPr lang="tr-TR" b="1" dirty="0">
                <a:solidFill>
                  <a:srgbClr val="FF0000"/>
                </a:solidFill>
                <a:latin typeface="Segoe UI" panose="020B0502040204020203" pitchFamily="34" charset="0"/>
                <a:cs typeface="Segoe UI" panose="020B0502040204020203" pitchFamily="34" charset="0"/>
              </a:rPr>
              <a:t>. derecede </a:t>
            </a:r>
            <a:r>
              <a:rPr lang="tr-TR" b="1" dirty="0" err="1">
                <a:solidFill>
                  <a:srgbClr val="FF0000"/>
                </a:solidFill>
                <a:latin typeface="Segoe UI" panose="020B0502040204020203" pitchFamily="34" charset="0"/>
                <a:cs typeface="Segoe UI" panose="020B0502040204020203" pitchFamily="34" charset="0"/>
              </a:rPr>
              <a:t>mobbing</a:t>
            </a:r>
            <a:r>
              <a:rPr lang="tr-TR" b="1" dirty="0">
                <a:solidFill>
                  <a:srgbClr val="FF0000"/>
                </a:solidFill>
                <a:latin typeface="Segoe UI" panose="020B0502040204020203" pitchFamily="34" charset="0"/>
                <a:cs typeface="Segoe UI" panose="020B0502040204020203" pitchFamily="34" charset="0"/>
              </a:rPr>
              <a:t> (en az 6-12 aydır düşmanca davranışların hedefi olan mağdur): </a:t>
            </a:r>
            <a:endParaRPr lang="tr-TR" b="1" dirty="0" smtClean="0">
              <a:solidFill>
                <a:srgbClr val="FF0000"/>
              </a:solidFill>
              <a:latin typeface="Segoe UI" panose="020B0502040204020203" pitchFamily="34" charset="0"/>
              <a:cs typeface="Segoe UI" panose="020B0502040204020203" pitchFamily="34" charset="0"/>
            </a:endParaRPr>
          </a:p>
          <a:p>
            <a:r>
              <a:rPr lang="tr-TR" dirty="0" smtClean="0">
                <a:latin typeface="Segoe UI" panose="020B0502040204020203" pitchFamily="34" charset="0"/>
                <a:cs typeface="Segoe UI" panose="020B0502040204020203" pitchFamily="34" charset="0"/>
              </a:rPr>
              <a:t>olumsuz </a:t>
            </a:r>
            <a:r>
              <a:rPr lang="tr-TR" dirty="0">
                <a:latin typeface="Segoe UI" panose="020B0502040204020203" pitchFamily="34" charset="0"/>
                <a:cs typeface="Segoe UI" panose="020B0502040204020203" pitchFamily="34" charset="0"/>
              </a:rPr>
              <a:t>olayları sık sık hatırlama ve üzülme, sık sık ağlama, alınganlık, konsantrasyon bozukluğu, işle ilgili hatalarda artış, benlik saygısında ve özgüvende azalma, sosyal izolasyon, sosyal damgalanma, sosyal uyumsuzluk ve depresyon görülür</a:t>
            </a:r>
            <a:r>
              <a:rPr lang="tr-TR" dirty="0" smtClean="0">
                <a:latin typeface="Segoe UI" panose="020B0502040204020203" pitchFamily="34" charset="0"/>
                <a:cs typeface="Segoe UI" panose="020B0502040204020203" pitchFamily="34" charset="0"/>
              </a:rPr>
              <a:t>.</a:t>
            </a:r>
          </a:p>
          <a:p>
            <a:r>
              <a:rPr lang="tr-TR" b="1" dirty="0">
                <a:solidFill>
                  <a:srgbClr val="00B050"/>
                </a:solidFill>
                <a:latin typeface="Segoe UI" panose="020B0502040204020203" pitchFamily="34" charset="0"/>
                <a:cs typeface="Segoe UI" panose="020B0502040204020203" pitchFamily="34" charset="0"/>
              </a:rPr>
              <a:t>2. derecede </a:t>
            </a:r>
            <a:r>
              <a:rPr lang="tr-TR" b="1" dirty="0" err="1">
                <a:solidFill>
                  <a:srgbClr val="00B050"/>
                </a:solidFill>
                <a:latin typeface="Segoe UI" panose="020B0502040204020203" pitchFamily="34" charset="0"/>
                <a:cs typeface="Segoe UI" panose="020B0502040204020203" pitchFamily="34" charset="0"/>
              </a:rPr>
              <a:t>mobbing</a:t>
            </a:r>
            <a:r>
              <a:rPr lang="tr-TR" b="1" dirty="0">
                <a:solidFill>
                  <a:srgbClr val="00B050"/>
                </a:solidFill>
                <a:latin typeface="Segoe UI" panose="020B0502040204020203" pitchFamily="34" charset="0"/>
                <a:cs typeface="Segoe UI" panose="020B0502040204020203" pitchFamily="34" charset="0"/>
              </a:rPr>
              <a:t> </a:t>
            </a:r>
            <a:r>
              <a:rPr lang="tr-TR" dirty="0">
                <a:solidFill>
                  <a:srgbClr val="00B050"/>
                </a:solidFill>
                <a:latin typeface="Segoe UI" panose="020B0502040204020203" pitchFamily="34" charset="0"/>
                <a:cs typeface="Segoe UI" panose="020B0502040204020203" pitchFamily="34" charset="0"/>
              </a:rPr>
              <a:t>(</a:t>
            </a:r>
            <a:r>
              <a:rPr lang="tr-TR" b="1" dirty="0">
                <a:solidFill>
                  <a:srgbClr val="00B050"/>
                </a:solidFill>
                <a:latin typeface="Segoe UI" panose="020B0502040204020203" pitchFamily="34" charset="0"/>
                <a:cs typeface="Segoe UI" panose="020B0502040204020203" pitchFamily="34" charset="0"/>
              </a:rPr>
              <a:t>en az 12-24 aydır düşmanca davranışların hedefi olan mağdur): </a:t>
            </a:r>
            <a:endParaRPr lang="tr-TR" b="1" dirty="0" smtClean="0">
              <a:solidFill>
                <a:srgbClr val="00B050"/>
              </a:solidFill>
              <a:latin typeface="Segoe UI" panose="020B0502040204020203" pitchFamily="34" charset="0"/>
              <a:cs typeface="Segoe UI" panose="020B0502040204020203" pitchFamily="34" charset="0"/>
            </a:endParaRPr>
          </a:p>
          <a:p>
            <a:r>
              <a:rPr lang="tr-TR" dirty="0" err="1" smtClean="0">
                <a:latin typeface="Segoe UI" panose="020B0502040204020203" pitchFamily="34" charset="0"/>
                <a:cs typeface="Segoe UI" panose="020B0502040204020203" pitchFamily="34" charset="0"/>
              </a:rPr>
              <a:t>anksiyete</a:t>
            </a:r>
            <a:r>
              <a:rPr lang="tr-TR" dirty="0">
                <a:latin typeface="Segoe UI" panose="020B0502040204020203" pitchFamily="34" charset="0"/>
                <a:cs typeface="Segoe UI" panose="020B0502040204020203" pitchFamily="34" charset="0"/>
              </a:rPr>
              <a:t>, </a:t>
            </a:r>
            <a:r>
              <a:rPr lang="tr-TR" dirty="0" err="1">
                <a:latin typeface="Segoe UI" panose="020B0502040204020203" pitchFamily="34" charset="0"/>
                <a:cs typeface="Segoe UI" panose="020B0502040204020203" pitchFamily="34" charset="0"/>
              </a:rPr>
              <a:t>agresyon</a:t>
            </a:r>
            <a:r>
              <a:rPr lang="tr-TR" dirty="0">
                <a:latin typeface="Segoe UI" panose="020B0502040204020203" pitchFamily="34" charset="0"/>
                <a:cs typeface="Segoe UI" panose="020B0502040204020203" pitchFamily="34" charset="0"/>
              </a:rPr>
              <a:t>, yüksek tansiyon, kalıcı uyku bozuklukları, mide-bağırsak sorunları, yeme problemleri, alkol-ilaç kullanımında artış, işe gelmek istememe, geç gelme, erken ayrılma, hastalık izinleri, aşırı tedirginlik, işyerinde kendini yalnız hissetme, kimseye güvenmeme.</a:t>
            </a:r>
          </a:p>
        </p:txBody>
      </p:sp>
    </p:spTree>
    <p:extLst>
      <p:ext uri="{BB962C8B-B14F-4D97-AF65-F5344CB8AC3E}">
        <p14:creationId xmlns:p14="http://schemas.microsoft.com/office/powerpoint/2010/main" val="2254856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b="1" dirty="0" smtClean="0">
              <a:solidFill>
                <a:srgbClr val="0070C0"/>
              </a:solidFill>
              <a:latin typeface="Segoe UI" panose="020B0502040204020203" pitchFamily="34" charset="0"/>
              <a:cs typeface="Segoe UI" panose="020B0502040204020203" pitchFamily="34" charset="0"/>
            </a:endParaRPr>
          </a:p>
          <a:p>
            <a:r>
              <a:rPr lang="tr-TR" b="1" dirty="0" smtClean="0">
                <a:solidFill>
                  <a:srgbClr val="0070C0"/>
                </a:solidFill>
                <a:latin typeface="Segoe UI" panose="020B0502040204020203" pitchFamily="34" charset="0"/>
                <a:cs typeface="Segoe UI" panose="020B0502040204020203" pitchFamily="34" charset="0"/>
              </a:rPr>
              <a:t>3</a:t>
            </a:r>
            <a:r>
              <a:rPr lang="tr-TR" b="1" dirty="0">
                <a:solidFill>
                  <a:srgbClr val="0070C0"/>
                </a:solidFill>
                <a:latin typeface="Segoe UI" panose="020B0502040204020203" pitchFamily="34" charset="0"/>
                <a:cs typeface="Segoe UI" panose="020B0502040204020203" pitchFamily="34" charset="0"/>
              </a:rPr>
              <a:t>. derecede </a:t>
            </a:r>
            <a:r>
              <a:rPr lang="tr-TR" b="1" dirty="0" err="1">
                <a:solidFill>
                  <a:srgbClr val="0070C0"/>
                </a:solidFill>
                <a:latin typeface="Segoe UI" panose="020B0502040204020203" pitchFamily="34" charset="0"/>
                <a:cs typeface="Segoe UI" panose="020B0502040204020203" pitchFamily="34" charset="0"/>
              </a:rPr>
              <a:t>mobbing</a:t>
            </a:r>
            <a:r>
              <a:rPr lang="tr-TR" b="1" dirty="0">
                <a:solidFill>
                  <a:srgbClr val="0070C0"/>
                </a:solidFill>
                <a:latin typeface="Segoe UI" panose="020B0502040204020203" pitchFamily="34" charset="0"/>
                <a:cs typeface="Segoe UI" panose="020B0502040204020203" pitchFamily="34" charset="0"/>
              </a:rPr>
              <a:t> (24 aydan fazla süredir düşmanca davranışların hedefi olan mağdur): </a:t>
            </a:r>
          </a:p>
          <a:p>
            <a:pPr marL="201168" lvl="1" indent="0">
              <a:buNone/>
            </a:pPr>
            <a:r>
              <a:rPr lang="tr-TR" b="1" dirty="0" smtClean="0">
                <a:solidFill>
                  <a:srgbClr val="0070C0"/>
                </a:solidFill>
                <a:latin typeface="Segoe UI" panose="020B0502040204020203" pitchFamily="34" charset="0"/>
                <a:cs typeface="Segoe UI" panose="020B0502040204020203" pitchFamily="34" charset="0"/>
              </a:rPr>
              <a:t>	</a:t>
            </a:r>
          </a:p>
          <a:p>
            <a:pPr marL="201168" lvl="1" indent="0">
              <a:buNone/>
            </a:pPr>
            <a:r>
              <a:rPr lang="tr-TR" b="1" dirty="0">
                <a:solidFill>
                  <a:srgbClr val="0070C0"/>
                </a:solidFill>
                <a:latin typeface="Segoe UI" panose="020B0502040204020203" pitchFamily="34" charset="0"/>
                <a:cs typeface="Segoe UI" panose="020B0502040204020203" pitchFamily="34" charset="0"/>
              </a:rPr>
              <a:t>	</a:t>
            </a:r>
            <a:r>
              <a:rPr lang="tr-TR" dirty="0" smtClean="0">
                <a:latin typeface="Segoe UI" panose="020B0502040204020203" pitchFamily="34" charset="0"/>
                <a:cs typeface="Segoe UI" panose="020B0502040204020203" pitchFamily="34" charset="0"/>
              </a:rPr>
              <a:t>Şiddetli </a:t>
            </a:r>
            <a:r>
              <a:rPr lang="tr-TR" dirty="0">
                <a:latin typeface="Segoe UI" panose="020B0502040204020203" pitchFamily="34" charset="0"/>
                <a:cs typeface="Segoe UI" panose="020B0502040204020203" pitchFamily="34" charset="0"/>
              </a:rPr>
              <a:t>depresyon belirtileri, panik atak, kalp krizleri, yoğun endişe, iş yerine gelememe, intihara veya cinayete yatkınlık, post </a:t>
            </a:r>
            <a:r>
              <a:rPr lang="tr-TR" dirty="0" err="1">
                <a:latin typeface="Segoe UI" panose="020B0502040204020203" pitchFamily="34" charset="0"/>
                <a:cs typeface="Segoe UI" panose="020B0502040204020203" pitchFamily="34" charset="0"/>
              </a:rPr>
              <a:t>travmatik</a:t>
            </a:r>
            <a:r>
              <a:rPr lang="tr-TR" dirty="0">
                <a:latin typeface="Segoe UI" panose="020B0502040204020203" pitchFamily="34" charset="0"/>
                <a:cs typeface="Segoe UI" panose="020B0502040204020203" pitchFamily="34" charset="0"/>
              </a:rPr>
              <a:t> stres bozukluğu. </a:t>
            </a:r>
            <a:endParaRPr lang="tr-TR" dirty="0" smtClean="0">
              <a:latin typeface="Segoe UI" panose="020B0502040204020203" pitchFamily="34" charset="0"/>
              <a:cs typeface="Segoe UI" panose="020B0502040204020203" pitchFamily="34" charset="0"/>
            </a:endParaRPr>
          </a:p>
          <a:p>
            <a:r>
              <a:rPr lang="tr-TR" dirty="0" smtClean="0">
                <a:latin typeface="Segoe UI" panose="020B0502040204020203" pitchFamily="34" charset="0"/>
                <a:cs typeface="Segoe UI" panose="020B0502040204020203" pitchFamily="34" charset="0"/>
              </a:rPr>
              <a:t>Kendini </a:t>
            </a:r>
            <a:r>
              <a:rPr lang="tr-TR" dirty="0">
                <a:latin typeface="Segoe UI" panose="020B0502040204020203" pitchFamily="34" charset="0"/>
                <a:cs typeface="Segoe UI" panose="020B0502040204020203" pitchFamily="34" charset="0"/>
              </a:rPr>
              <a:t>yeterince güvende hissetmeme, yanlış bilgilendirme başkaları tarafından kendisine saygısızca ya da haksız biçimde davranıldığını hissetme, uykusuzluk, kronik yorgunluk ve tükenmişlik duygusu, ailevi-evlilik ilişkilerinin gerginleşmesi, onuru kırılmış/haklarına tecavüz edilmişlik hissi, “insan yerine konmama”, kendisini kimsenin anlamadığını düşünüyor olma gibi faktörler, işyerinde psikolojik şiddetin mağdur üzerindeki etkileridir. </a:t>
            </a:r>
          </a:p>
        </p:txBody>
      </p:sp>
      <p:sp>
        <p:nvSpPr>
          <p:cNvPr id="7" name="Unvan 1"/>
          <p:cNvSpPr>
            <a:spLocks noGrp="1"/>
          </p:cNvSpPr>
          <p:nvPr>
            <p:ph type="title"/>
          </p:nvPr>
        </p:nvSpPr>
        <p:spPr/>
        <p:txBody>
          <a:bodyPr anchor="ctr">
            <a:normAutofit fontScale="90000"/>
          </a:bodyPr>
          <a:lstStyle/>
          <a:p>
            <a:pPr algn="ctr"/>
            <a:r>
              <a:rPr lang="tr-TR" sz="4000" b="1" dirty="0" smtClean="0">
                <a:latin typeface="Segoe UI" panose="020B0502040204020203" pitchFamily="34" charset="0"/>
                <a:cs typeface="Segoe UI" panose="020B0502040204020203" pitchFamily="34" charset="0"/>
              </a:rPr>
              <a:t/>
            </a:r>
            <a:br>
              <a:rPr lang="tr-TR" sz="4000" b="1" dirty="0" smtClean="0">
                <a:latin typeface="Segoe UI" panose="020B0502040204020203" pitchFamily="34" charset="0"/>
                <a:cs typeface="Segoe UI" panose="020B0502040204020203" pitchFamily="34" charset="0"/>
              </a:rPr>
            </a:br>
            <a:r>
              <a:rPr lang="tr-TR" sz="4000" b="1" dirty="0" err="1" smtClean="0">
                <a:latin typeface="Segoe UI" panose="020B0502040204020203" pitchFamily="34" charset="0"/>
                <a:cs typeface="Segoe UI" panose="020B0502040204020203" pitchFamily="34" charset="0"/>
              </a:rPr>
              <a:t>Mobbingin</a:t>
            </a:r>
            <a:r>
              <a:rPr lang="tr-TR" sz="4000" b="1" dirty="0" smtClean="0">
                <a:latin typeface="Segoe UI" panose="020B0502040204020203" pitchFamily="34" charset="0"/>
                <a:cs typeface="Segoe UI" panose="020B0502040204020203" pitchFamily="34" charset="0"/>
              </a:rPr>
              <a:t> </a:t>
            </a:r>
            <a:r>
              <a:rPr lang="tr-TR" sz="4000" b="1" dirty="0">
                <a:latin typeface="Segoe UI" panose="020B0502040204020203" pitchFamily="34" charset="0"/>
                <a:cs typeface="Segoe UI" panose="020B0502040204020203" pitchFamily="34" charset="0"/>
              </a:rPr>
              <a:t>Bireyler Üzerindeki Psikolojik Etkileri</a:t>
            </a:r>
            <a:br>
              <a:rPr lang="tr-TR" sz="4000" b="1" dirty="0">
                <a:latin typeface="Segoe UI" panose="020B0502040204020203" pitchFamily="34" charset="0"/>
                <a:cs typeface="Segoe UI" panose="020B0502040204020203" pitchFamily="34" charset="0"/>
              </a:rPr>
            </a:b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18474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6024" y="1836403"/>
            <a:ext cx="7972075" cy="4023360"/>
          </a:xfrm>
        </p:spPr>
        <p:txBody>
          <a:bodyPr anchor="ctr"/>
          <a:lstStyle/>
          <a:p>
            <a:pPr marL="201168" lvl="1" indent="0" algn="just">
              <a:buNone/>
            </a:pP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Mobbing</a:t>
            </a:r>
            <a:r>
              <a:rPr lang="tr-TR" dirty="0">
                <a:latin typeface="Segoe UI" panose="020B0502040204020203" pitchFamily="34" charset="0"/>
                <a:cs typeface="Segoe UI" panose="020B0502040204020203" pitchFamily="34" charset="0"/>
              </a:rPr>
              <a:t>, mağdurunun sağlığının ve bağışıklık sisteminin zayıflamasına neden olabilir. Bu da çalışanın iş kaybına, sosyal açıdan dışlanmasına ve hatta çalışanın hayatına son vermesine kadar gidebilir. Bütün bunların atlatılması için mağdurun, anlayışlı bir aileye, iyi arkadaşlara, güçlü bir parasal desteğe ihtiyacı olacaktır. </a:t>
            </a:r>
            <a:endParaRPr lang="tr-TR" dirty="0" smtClean="0">
              <a:latin typeface="Segoe UI" panose="020B0502040204020203" pitchFamily="34" charset="0"/>
              <a:cs typeface="Segoe UI" panose="020B0502040204020203" pitchFamily="34" charset="0"/>
            </a:endParaRPr>
          </a:p>
          <a:p>
            <a:pPr algn="just"/>
            <a:endParaRPr lang="tr-TR" dirty="0">
              <a:latin typeface="Segoe UI" panose="020B0502040204020203" pitchFamily="34" charset="0"/>
              <a:cs typeface="Segoe UI" panose="020B0502040204020203" pitchFamily="34" charset="0"/>
            </a:endParaRPr>
          </a:p>
          <a:p>
            <a:pPr marL="201168" lvl="1" indent="0" algn="just">
              <a:buNone/>
            </a:pP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Mobbingin</a:t>
            </a:r>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engellenemediği durumlarda, mağdurun klinik yardım alması gerekmektedir</a:t>
            </a:r>
            <a:r>
              <a:rPr lang="tr-TR" dirty="0" smtClean="0">
                <a:latin typeface="Segoe UI" panose="020B0502040204020203" pitchFamily="34" charset="0"/>
                <a:cs typeface="Segoe UI" panose="020B0502040204020203" pitchFamily="34" charset="0"/>
              </a:rPr>
              <a:t>.</a:t>
            </a:r>
            <a:endParaRPr lang="tr-TR" dirty="0">
              <a:latin typeface="Segoe UI" panose="020B0502040204020203" pitchFamily="34" charset="0"/>
              <a:cs typeface="Segoe UI" panose="020B0502040204020203" pitchFamily="34" charset="0"/>
            </a:endParaRPr>
          </a:p>
        </p:txBody>
      </p:sp>
      <p:sp>
        <p:nvSpPr>
          <p:cNvPr id="4" name="Unvan 1"/>
          <p:cNvSpPr>
            <a:spLocks noGrp="1"/>
          </p:cNvSpPr>
          <p:nvPr>
            <p:ph type="title"/>
          </p:nvPr>
        </p:nvSpPr>
        <p:spPr/>
        <p:txBody>
          <a:bodyPr anchor="ctr">
            <a:normAutofit fontScale="90000"/>
          </a:bodyPr>
          <a:lstStyle/>
          <a:p>
            <a:pPr algn="ctr"/>
            <a:r>
              <a:rPr lang="tr-TR" sz="4000" b="1" dirty="0" smtClean="0">
                <a:latin typeface="Segoe UI" panose="020B0502040204020203" pitchFamily="34" charset="0"/>
                <a:cs typeface="Segoe UI" panose="020B0502040204020203" pitchFamily="34" charset="0"/>
              </a:rPr>
              <a:t/>
            </a:r>
            <a:br>
              <a:rPr lang="tr-TR" sz="4000" b="1" dirty="0" smtClean="0">
                <a:latin typeface="Segoe UI" panose="020B0502040204020203" pitchFamily="34" charset="0"/>
                <a:cs typeface="Segoe UI" panose="020B0502040204020203" pitchFamily="34" charset="0"/>
              </a:rPr>
            </a:br>
            <a:r>
              <a:rPr lang="tr-TR" sz="4000" b="1" dirty="0" err="1" smtClean="0">
                <a:latin typeface="Segoe UI" panose="020B0502040204020203" pitchFamily="34" charset="0"/>
                <a:cs typeface="Segoe UI" panose="020B0502040204020203" pitchFamily="34" charset="0"/>
              </a:rPr>
              <a:t>Mobbingin</a:t>
            </a:r>
            <a:r>
              <a:rPr lang="tr-TR" sz="4000" b="1" dirty="0" smtClean="0">
                <a:latin typeface="Segoe UI" panose="020B0502040204020203" pitchFamily="34" charset="0"/>
                <a:cs typeface="Segoe UI" panose="020B0502040204020203" pitchFamily="34" charset="0"/>
              </a:rPr>
              <a:t> </a:t>
            </a:r>
            <a:r>
              <a:rPr lang="tr-TR" sz="4000" b="1" dirty="0">
                <a:latin typeface="Segoe UI" panose="020B0502040204020203" pitchFamily="34" charset="0"/>
                <a:cs typeface="Segoe UI" panose="020B0502040204020203" pitchFamily="34" charset="0"/>
              </a:rPr>
              <a:t>Bireyler Üzerindeki Psikolojik Etkileri</a:t>
            </a:r>
            <a:br>
              <a:rPr lang="tr-TR" sz="4000" b="1" dirty="0">
                <a:latin typeface="Segoe UI" panose="020B0502040204020203" pitchFamily="34" charset="0"/>
                <a:cs typeface="Segoe UI" panose="020B0502040204020203" pitchFamily="34" charset="0"/>
              </a:rPr>
            </a:br>
            <a:endParaRPr lang="tr-TR" sz="4000" b="1" dirty="0">
              <a:latin typeface="Segoe UI" panose="020B0502040204020203" pitchFamily="34" charset="0"/>
              <a:cs typeface="Segoe UI" panose="020B0502040204020203" pitchFamily="34" charset="0"/>
            </a:endParaRPr>
          </a:p>
        </p:txBody>
      </p:sp>
      <p:pic>
        <p:nvPicPr>
          <p:cNvPr id="6" name="Resim 5"/>
          <p:cNvPicPr>
            <a:picLocks noChangeAspect="1"/>
          </p:cNvPicPr>
          <p:nvPr/>
        </p:nvPicPr>
        <p:blipFill>
          <a:blip r:embed="rId2"/>
          <a:stretch>
            <a:fillRect/>
          </a:stretch>
        </p:blipFill>
        <p:spPr>
          <a:xfrm>
            <a:off x="9311951" y="2209767"/>
            <a:ext cx="2806046" cy="2937277"/>
          </a:xfrm>
          <a:prstGeom prst="rect">
            <a:avLst/>
          </a:prstGeom>
        </p:spPr>
      </p:pic>
    </p:spTree>
    <p:extLst>
      <p:ext uri="{BB962C8B-B14F-4D97-AF65-F5344CB8AC3E}">
        <p14:creationId xmlns:p14="http://schemas.microsoft.com/office/powerpoint/2010/main" val="2388920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noAutofit/>
          </a:bodyPr>
          <a:lstStyle/>
          <a:p>
            <a:pPr algn="ctr"/>
            <a:r>
              <a:rPr lang="tr-TR" sz="3600" b="1" dirty="0" smtClean="0">
                <a:latin typeface="Segoe UI" panose="020B0502040204020203" pitchFamily="34" charset="0"/>
                <a:cs typeface="Segoe UI" panose="020B0502040204020203" pitchFamily="34" charset="0"/>
              </a:rPr>
              <a:t/>
            </a:r>
            <a:br>
              <a:rPr lang="tr-TR" sz="3600" b="1" dirty="0" smtClean="0">
                <a:latin typeface="Segoe UI" panose="020B0502040204020203" pitchFamily="34" charset="0"/>
                <a:cs typeface="Segoe UI" panose="020B0502040204020203" pitchFamily="34" charset="0"/>
              </a:rPr>
            </a:br>
            <a:r>
              <a:rPr lang="tr-TR" sz="3600" b="1" dirty="0" err="1" smtClean="0">
                <a:latin typeface="Segoe UI" panose="020B0502040204020203" pitchFamily="34" charset="0"/>
                <a:cs typeface="Segoe UI" panose="020B0502040204020203" pitchFamily="34" charset="0"/>
              </a:rPr>
              <a:t>Mobbingin</a:t>
            </a:r>
            <a:r>
              <a:rPr lang="tr-TR" sz="3600" b="1" dirty="0" smtClean="0">
                <a:latin typeface="Segoe UI" panose="020B0502040204020203" pitchFamily="34" charset="0"/>
                <a:cs typeface="Segoe UI" panose="020B0502040204020203" pitchFamily="34" charset="0"/>
              </a:rPr>
              <a:t> </a:t>
            </a:r>
            <a:r>
              <a:rPr lang="tr-TR" sz="3600" b="1" dirty="0">
                <a:latin typeface="Segoe UI" panose="020B0502040204020203" pitchFamily="34" charset="0"/>
                <a:cs typeface="Segoe UI" panose="020B0502040204020203" pitchFamily="34" charset="0"/>
              </a:rPr>
              <a:t>Bireyler Üzerindeki Sosyal ve Ekonomik Etkileri</a:t>
            </a:r>
            <a:br>
              <a:rPr lang="tr-TR" sz="3600" b="1" dirty="0">
                <a:latin typeface="Segoe UI" panose="020B0502040204020203" pitchFamily="34" charset="0"/>
                <a:cs typeface="Segoe UI" panose="020B0502040204020203" pitchFamily="34" charset="0"/>
              </a:rPr>
            </a:br>
            <a:endParaRPr lang="tr-TR" sz="3600" b="1" dirty="0">
              <a:latin typeface="Segoe UI" panose="020B0502040204020203" pitchFamily="34" charset="0"/>
              <a:cs typeface="Segoe UI" panose="020B0502040204020203" pitchFamily="34" charset="0"/>
            </a:endParaRPr>
          </a:p>
        </p:txBody>
      </p:sp>
      <p:sp>
        <p:nvSpPr>
          <p:cNvPr id="3" name="İçerik Yer Tutucusu 2"/>
          <p:cNvSpPr>
            <a:spLocks noGrp="1"/>
          </p:cNvSpPr>
          <p:nvPr>
            <p:ph idx="1"/>
          </p:nvPr>
        </p:nvSpPr>
        <p:spPr>
          <a:xfrm>
            <a:off x="401217" y="1996750"/>
            <a:ext cx="11560628" cy="4068147"/>
          </a:xfrm>
        </p:spPr>
        <p:txBody>
          <a:bodyPr>
            <a:noAutofit/>
          </a:bodyPr>
          <a:lstStyle/>
          <a:p>
            <a:r>
              <a:rPr lang="tr-TR" sz="1800" dirty="0">
                <a:latin typeface="Segoe UI" panose="020B0502040204020203" pitchFamily="34" charset="0"/>
                <a:cs typeface="Segoe UI" panose="020B0502040204020203" pitchFamily="34" charset="0"/>
              </a:rPr>
              <a:t>Konuya ekonomik açıdan yaklaşıldığında, gitgide yitirilmekte olan önce ruhsal sağlığın ardından fiziksel sağlığın geri getirilmesi amacıyla sağlık sektörüne ödenen paralar düşünülmelidir. Bireyin işten ayrılmak zorunda kalması veya işten çıkarılması sonucunda ise düzenli bir kazancın yok olması söz </a:t>
            </a:r>
            <a:r>
              <a:rPr lang="tr-TR" sz="1800" dirty="0" smtClean="0">
                <a:latin typeface="Segoe UI" panose="020B0502040204020203" pitchFamily="34" charset="0"/>
                <a:cs typeface="Segoe UI" panose="020B0502040204020203" pitchFamily="34" charset="0"/>
              </a:rPr>
              <a:t>konusudur</a:t>
            </a:r>
          </a:p>
          <a:p>
            <a:r>
              <a:rPr lang="tr-TR" sz="1800" dirty="0" err="1">
                <a:latin typeface="Segoe UI" panose="020B0502040204020203" pitchFamily="34" charset="0"/>
                <a:cs typeface="Segoe UI" panose="020B0502040204020203" pitchFamily="34" charset="0"/>
              </a:rPr>
              <a:t>Mobbingin</a:t>
            </a:r>
            <a:r>
              <a:rPr lang="tr-TR" sz="1800" dirty="0">
                <a:latin typeface="Segoe UI" panose="020B0502040204020203" pitchFamily="34" charset="0"/>
                <a:cs typeface="Segoe UI" panose="020B0502040204020203" pitchFamily="34" charset="0"/>
              </a:rPr>
              <a:t> sosyal açıdan bireyde yarattığı zararlar incelendiğinde ise; psikolojik açıdan bir mağdur bulunmaktadır, bu mağdur tedirgin edilmiş ve herkese karşı önyargılı yaklaşmaktadır. </a:t>
            </a:r>
            <a:endParaRPr lang="tr-TR" sz="1800" dirty="0" smtClean="0">
              <a:latin typeface="Segoe UI" panose="020B0502040204020203" pitchFamily="34" charset="0"/>
              <a:cs typeface="Segoe UI" panose="020B0502040204020203" pitchFamily="34" charset="0"/>
            </a:endParaRPr>
          </a:p>
          <a:p>
            <a:r>
              <a:rPr lang="tr-TR" sz="1800" dirty="0" smtClean="0">
                <a:latin typeface="Segoe UI" panose="020B0502040204020203" pitchFamily="34" charset="0"/>
                <a:cs typeface="Segoe UI" panose="020B0502040204020203" pitchFamily="34" charset="0"/>
              </a:rPr>
              <a:t>Birey </a:t>
            </a:r>
            <a:r>
              <a:rPr lang="tr-TR" sz="1800" dirty="0">
                <a:latin typeface="Segoe UI" panose="020B0502040204020203" pitchFamily="34" charset="0"/>
                <a:cs typeface="Segoe UI" panose="020B0502040204020203" pitchFamily="34" charset="0"/>
              </a:rPr>
              <a:t>içinde bulunduğu sıkıntılı durumu arkadaşları ve ailesine yansıtmaya başlamakta ancak bireyin sürekli depresif tarzdaki hareketleri çevresindekilerin rahatsız olmasına ve yavaş yavaş ondan uzaklaşmasına sebep </a:t>
            </a:r>
            <a:r>
              <a:rPr lang="tr-TR" sz="1800" dirty="0" smtClean="0">
                <a:latin typeface="Segoe UI" panose="020B0502040204020203" pitchFamily="34" charset="0"/>
                <a:cs typeface="Segoe UI" panose="020B0502040204020203" pitchFamily="34" charset="0"/>
              </a:rPr>
              <a:t>olmaktadır.</a:t>
            </a:r>
          </a:p>
          <a:p>
            <a:r>
              <a:rPr lang="tr-TR" sz="1800" dirty="0" smtClean="0">
                <a:latin typeface="Segoe UI" panose="020B0502040204020203" pitchFamily="34" charset="0"/>
                <a:cs typeface="Segoe UI" panose="020B0502040204020203" pitchFamily="34" charset="0"/>
              </a:rPr>
              <a:t>Bu </a:t>
            </a:r>
            <a:r>
              <a:rPr lang="tr-TR" sz="1800" dirty="0">
                <a:latin typeface="Segoe UI" panose="020B0502040204020203" pitchFamily="34" charset="0"/>
                <a:cs typeface="Segoe UI" panose="020B0502040204020203" pitchFamily="34" charset="0"/>
              </a:rPr>
              <a:t>durumda mağdur her alanda kendine olan güvenini kaybettiğinden şaşkınlaşır, beceriksizleşir, korkmaya, utanmaya ve çekinmeye başlar. </a:t>
            </a:r>
            <a:endParaRPr lang="tr-TR" sz="1800" dirty="0" smtClean="0">
              <a:latin typeface="Segoe UI" panose="020B0502040204020203" pitchFamily="34" charset="0"/>
              <a:cs typeface="Segoe UI" panose="020B0502040204020203" pitchFamily="34" charset="0"/>
            </a:endParaRPr>
          </a:p>
          <a:p>
            <a:r>
              <a:rPr lang="tr-TR" sz="1800" dirty="0" smtClean="0">
                <a:latin typeface="Segoe UI" panose="020B0502040204020203" pitchFamily="34" charset="0"/>
                <a:cs typeface="Segoe UI" panose="020B0502040204020203" pitchFamily="34" charset="0"/>
              </a:rPr>
              <a:t>Bu </a:t>
            </a:r>
            <a:r>
              <a:rPr lang="tr-TR" sz="1800" dirty="0">
                <a:latin typeface="Segoe UI" panose="020B0502040204020203" pitchFamily="34" charset="0"/>
                <a:cs typeface="Segoe UI" panose="020B0502040204020203" pitchFamily="34" charset="0"/>
              </a:rPr>
              <a:t>durum sadece iş ortamında değil, kişiler arası ilişkilerde de devam eder. Kişi sosyal ortamlardan kaçmaya, randevularını unutmaya, aile bağlarından kopmaya başlar. Mağdur çoğu zaman bezgin bir şekilde eve gelir, aşırı duygusal tepkilerde bulunur, sebepsiz yere saldırganlaşabilir</a:t>
            </a:r>
            <a:r>
              <a:rPr lang="tr-TR" sz="1800" dirty="0" smtClean="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4011541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7241" y="1845734"/>
            <a:ext cx="11429999" cy="4312470"/>
          </a:xfrm>
        </p:spPr>
        <p:txBody>
          <a:bodyPr>
            <a:noAutofit/>
          </a:bodyPr>
          <a:lstStyle/>
          <a:p>
            <a:pPr marL="201168" lvl="1" indent="0">
              <a:buNone/>
            </a:pPr>
            <a:r>
              <a:rPr lang="tr-TR" dirty="0" smtClean="0">
                <a:latin typeface="Segoe UI" panose="020B0502040204020203" pitchFamily="34" charset="0"/>
                <a:cs typeface="Segoe UI" panose="020B0502040204020203" pitchFamily="34" charset="0"/>
              </a:rPr>
              <a:t>Depresif </a:t>
            </a:r>
            <a:r>
              <a:rPr lang="tr-TR" dirty="0">
                <a:latin typeface="Segoe UI" panose="020B0502040204020203" pitchFamily="34" charset="0"/>
                <a:cs typeface="Segoe UI" panose="020B0502040204020203" pitchFamily="34" charset="0"/>
              </a:rPr>
              <a:t>ve kuşkucu bir yaklaşım içerisindedir. İşyerinde yaşadığı </a:t>
            </a:r>
            <a:r>
              <a:rPr lang="tr-TR" dirty="0" err="1">
                <a:latin typeface="Segoe UI" panose="020B0502040204020203" pitchFamily="34" charset="0"/>
                <a:cs typeface="Segoe UI" panose="020B0502040204020203" pitchFamily="34" charset="0"/>
              </a:rPr>
              <a:t>mobbing</a:t>
            </a:r>
            <a:r>
              <a:rPr lang="tr-TR" dirty="0">
                <a:latin typeface="Segoe UI" panose="020B0502040204020203" pitchFamily="34" charset="0"/>
                <a:cs typeface="Segoe UI" panose="020B0502040204020203" pitchFamily="34" charset="0"/>
              </a:rPr>
              <a:t> sonucu mağdur kendini hasta hisseder. </a:t>
            </a:r>
            <a:r>
              <a:rPr lang="tr-TR" b="1" dirty="0">
                <a:solidFill>
                  <a:srgbClr val="7030A0"/>
                </a:solidFill>
                <a:latin typeface="Segoe UI" panose="020B0502040204020203" pitchFamily="34" charset="0"/>
                <a:cs typeface="Segoe UI" panose="020B0502040204020203" pitchFamily="34" charset="0"/>
              </a:rPr>
              <a:t>Depresif ruh hali aile fertleri ve eşler arası kavgaya ve ailenin dağılmasına bile neden olabilir. </a:t>
            </a:r>
          </a:p>
          <a:p>
            <a:r>
              <a:rPr lang="tr-TR" sz="1800" dirty="0" smtClean="0">
                <a:latin typeface="Segoe UI" panose="020B0502040204020203" pitchFamily="34" charset="0"/>
                <a:cs typeface="Segoe UI" panose="020B0502040204020203" pitchFamily="34" charset="0"/>
              </a:rPr>
              <a:t>Ekonomik </a:t>
            </a:r>
            <a:r>
              <a:rPr lang="tr-TR" sz="1800" dirty="0">
                <a:latin typeface="Segoe UI" panose="020B0502040204020203" pitchFamily="34" charset="0"/>
                <a:cs typeface="Segoe UI" panose="020B0502040204020203" pitchFamily="34" charset="0"/>
              </a:rPr>
              <a:t>ve sosyal yönden mağduru olumsuz yönde etkileyen </a:t>
            </a:r>
            <a:r>
              <a:rPr lang="tr-TR" sz="1800" dirty="0" err="1">
                <a:latin typeface="Segoe UI" panose="020B0502040204020203" pitchFamily="34" charset="0"/>
                <a:cs typeface="Segoe UI" panose="020B0502040204020203" pitchFamily="34" charset="0"/>
              </a:rPr>
              <a:t>mobbing</a:t>
            </a:r>
            <a:r>
              <a:rPr lang="tr-TR" sz="1800" dirty="0">
                <a:latin typeface="Segoe UI" panose="020B0502040204020203" pitchFamily="34" charset="0"/>
                <a:cs typeface="Segoe UI" panose="020B0502040204020203" pitchFamily="34" charset="0"/>
              </a:rPr>
              <a:t>, tanımından da anlaşılacağı üzere çalışana yapılan psikolojik bir şiddettir ve çalışanın psikolojisini bozmak yoluyla yıldırmaya ve iş yerinden uzaklaştırmaya yönelik yapılmaktadır. </a:t>
            </a:r>
            <a:endParaRPr lang="tr-TR" sz="1800" dirty="0" smtClean="0">
              <a:latin typeface="Segoe UI" panose="020B0502040204020203" pitchFamily="34" charset="0"/>
              <a:cs typeface="Segoe UI" panose="020B0502040204020203" pitchFamily="34" charset="0"/>
            </a:endParaRPr>
          </a:p>
          <a:p>
            <a:r>
              <a:rPr lang="tr-TR" sz="1800" b="1" dirty="0" err="1" smtClean="0">
                <a:solidFill>
                  <a:srgbClr val="0070C0"/>
                </a:solidFill>
                <a:latin typeface="Segoe UI" panose="020B0502040204020203" pitchFamily="34" charset="0"/>
                <a:cs typeface="Segoe UI" panose="020B0502040204020203" pitchFamily="34" charset="0"/>
              </a:rPr>
              <a:t>Mobbing</a:t>
            </a:r>
            <a:r>
              <a:rPr lang="tr-TR" sz="1800" b="1" dirty="0" smtClean="0">
                <a:solidFill>
                  <a:srgbClr val="0070C0"/>
                </a:solidFill>
                <a:latin typeface="Segoe UI" panose="020B0502040204020203" pitchFamily="34" charset="0"/>
                <a:cs typeface="Segoe UI" panose="020B0502040204020203" pitchFamily="34" charset="0"/>
              </a:rPr>
              <a:t> </a:t>
            </a:r>
            <a:r>
              <a:rPr lang="tr-TR" sz="1800" b="1" dirty="0">
                <a:solidFill>
                  <a:srgbClr val="0070C0"/>
                </a:solidFill>
                <a:latin typeface="Segoe UI" panose="020B0502040204020203" pitchFamily="34" charset="0"/>
                <a:cs typeface="Segoe UI" panose="020B0502040204020203" pitchFamily="34" charset="0"/>
              </a:rPr>
              <a:t>sürecinde kurbanı en fazla etkileyen </a:t>
            </a:r>
            <a:r>
              <a:rPr lang="tr-TR" sz="1800" b="1" dirty="0" err="1">
                <a:solidFill>
                  <a:srgbClr val="0070C0"/>
                </a:solidFill>
                <a:latin typeface="Segoe UI" panose="020B0502040204020203" pitchFamily="34" charset="0"/>
                <a:cs typeface="Segoe UI" panose="020B0502040204020203" pitchFamily="34" charset="0"/>
              </a:rPr>
              <a:t>mobbingin</a:t>
            </a:r>
            <a:r>
              <a:rPr lang="tr-TR" sz="1800" b="1" dirty="0">
                <a:solidFill>
                  <a:srgbClr val="0070C0"/>
                </a:solidFill>
                <a:latin typeface="Segoe UI" panose="020B0502040204020203" pitchFamily="34" charset="0"/>
                <a:cs typeface="Segoe UI" panose="020B0502040204020203" pitchFamily="34" charset="0"/>
              </a:rPr>
              <a:t> sıklığı, tekrarı ve süresidir. Psikolojik şiddet arttıkça ve süresi uzadıkça, etkisi de artmaktadır. Herkesin psikolojik şiddete dayanma sınırı farklıdır. Birisi için, dayanabilir </a:t>
            </a:r>
            <a:r>
              <a:rPr lang="tr-TR" sz="1800" b="1" dirty="0" smtClean="0">
                <a:solidFill>
                  <a:srgbClr val="0070C0"/>
                </a:solidFill>
                <a:latin typeface="Segoe UI" panose="020B0502040204020203" pitchFamily="34" charset="0"/>
                <a:cs typeface="Segoe UI" panose="020B0502040204020203" pitchFamily="34" charset="0"/>
              </a:rPr>
              <a:t>olan </a:t>
            </a:r>
            <a:r>
              <a:rPr lang="tr-TR" sz="1800" b="1" dirty="0">
                <a:solidFill>
                  <a:srgbClr val="0070C0"/>
                </a:solidFill>
                <a:latin typeface="Segoe UI" panose="020B0502040204020203" pitchFamily="34" charset="0"/>
                <a:cs typeface="Segoe UI" panose="020B0502040204020203" pitchFamily="34" charset="0"/>
              </a:rPr>
              <a:t>bir durum, bir diğerine çok büyük zarar verebilir, psikolojik olarak </a:t>
            </a:r>
            <a:r>
              <a:rPr lang="tr-TR" sz="1800" b="1" dirty="0" smtClean="0">
                <a:solidFill>
                  <a:srgbClr val="0070C0"/>
                </a:solidFill>
                <a:latin typeface="Segoe UI" panose="020B0502040204020203" pitchFamily="34" charset="0"/>
                <a:cs typeface="Segoe UI" panose="020B0502040204020203" pitchFamily="34" charset="0"/>
              </a:rPr>
              <a:t>yaralayabilir.</a:t>
            </a:r>
          </a:p>
          <a:p>
            <a:r>
              <a:rPr lang="tr-TR" sz="1800" b="1" dirty="0" err="1">
                <a:solidFill>
                  <a:srgbClr val="FF0000"/>
                </a:solidFill>
                <a:latin typeface="Segoe UI" panose="020B0502040204020203" pitchFamily="34" charset="0"/>
                <a:cs typeface="Segoe UI" panose="020B0502040204020203" pitchFamily="34" charset="0"/>
              </a:rPr>
              <a:t>Mobbing</a:t>
            </a:r>
            <a:r>
              <a:rPr lang="tr-TR" sz="1800" b="1" dirty="0">
                <a:solidFill>
                  <a:srgbClr val="FF0000"/>
                </a:solidFill>
                <a:latin typeface="Segoe UI" panose="020B0502040204020203" pitchFamily="34" charset="0"/>
                <a:cs typeface="Segoe UI" panose="020B0502040204020203" pitchFamily="34" charset="0"/>
              </a:rPr>
              <a:t> uzun süreli duygusal saldırıları sonrasında çoğu mağdur Travma Sonrası Stres Bozukluğu (TSSB) yaşayabilmektedir. </a:t>
            </a:r>
            <a:r>
              <a:rPr lang="tr-TR" sz="1800" dirty="0">
                <a:latin typeface="Segoe UI" panose="020B0502040204020203" pitchFamily="34" charset="0"/>
                <a:cs typeface="Segoe UI" panose="020B0502040204020203" pitchFamily="34" charset="0"/>
              </a:rPr>
              <a:t>TSSB doğal afetler, trafik kazaları, teknoloji kazaları, işkence, psikolojik şiddet, tecavüz gibi çok çeşitli olayların ardından görülebilen bir bozukluktur</a:t>
            </a:r>
            <a:r>
              <a:rPr lang="tr-TR" sz="1800" dirty="0" smtClean="0">
                <a:latin typeface="Segoe UI" panose="020B0502040204020203" pitchFamily="34" charset="0"/>
                <a:cs typeface="Segoe UI" panose="020B0502040204020203" pitchFamily="34" charset="0"/>
              </a:rPr>
              <a:t>.</a:t>
            </a:r>
            <a:endParaRPr lang="tr-TR" sz="1800" dirty="0">
              <a:latin typeface="Segoe UI" panose="020B0502040204020203" pitchFamily="34" charset="0"/>
              <a:cs typeface="Segoe UI" panose="020B0502040204020203" pitchFamily="34" charset="0"/>
            </a:endParaRPr>
          </a:p>
        </p:txBody>
      </p:sp>
      <p:sp>
        <p:nvSpPr>
          <p:cNvPr id="4" name="Unvan 1"/>
          <p:cNvSpPr>
            <a:spLocks noGrp="1"/>
          </p:cNvSpPr>
          <p:nvPr>
            <p:ph type="title"/>
          </p:nvPr>
        </p:nvSpPr>
        <p:spPr/>
        <p:txBody>
          <a:bodyPr anchor="ctr">
            <a:noAutofit/>
          </a:bodyPr>
          <a:lstStyle/>
          <a:p>
            <a:pPr algn="ctr"/>
            <a:r>
              <a:rPr lang="tr-TR" sz="3600" b="1" dirty="0" smtClean="0">
                <a:latin typeface="Segoe UI" panose="020B0502040204020203" pitchFamily="34" charset="0"/>
                <a:cs typeface="Segoe UI" panose="020B0502040204020203" pitchFamily="34" charset="0"/>
              </a:rPr>
              <a:t/>
            </a:r>
            <a:br>
              <a:rPr lang="tr-TR" sz="3600" b="1" dirty="0" smtClean="0">
                <a:latin typeface="Segoe UI" panose="020B0502040204020203" pitchFamily="34" charset="0"/>
                <a:cs typeface="Segoe UI" panose="020B0502040204020203" pitchFamily="34" charset="0"/>
              </a:rPr>
            </a:br>
            <a:r>
              <a:rPr lang="tr-TR" sz="3600" b="1" dirty="0" err="1" smtClean="0">
                <a:latin typeface="Segoe UI" panose="020B0502040204020203" pitchFamily="34" charset="0"/>
                <a:cs typeface="Segoe UI" panose="020B0502040204020203" pitchFamily="34" charset="0"/>
              </a:rPr>
              <a:t>Mobbingin</a:t>
            </a:r>
            <a:r>
              <a:rPr lang="tr-TR" sz="3600" b="1" dirty="0" smtClean="0">
                <a:latin typeface="Segoe UI" panose="020B0502040204020203" pitchFamily="34" charset="0"/>
                <a:cs typeface="Segoe UI" panose="020B0502040204020203" pitchFamily="34" charset="0"/>
              </a:rPr>
              <a:t> </a:t>
            </a:r>
            <a:r>
              <a:rPr lang="tr-TR" sz="3600" b="1" dirty="0">
                <a:latin typeface="Segoe UI" panose="020B0502040204020203" pitchFamily="34" charset="0"/>
                <a:cs typeface="Segoe UI" panose="020B0502040204020203" pitchFamily="34" charset="0"/>
              </a:rPr>
              <a:t>Bireyler Üzerindeki Sosyal ve Ekonomik Etkileri</a:t>
            </a:r>
            <a:br>
              <a:rPr lang="tr-TR" sz="3600" b="1" dirty="0">
                <a:latin typeface="Segoe UI" panose="020B0502040204020203" pitchFamily="34" charset="0"/>
                <a:cs typeface="Segoe UI" panose="020B0502040204020203" pitchFamily="34" charset="0"/>
              </a:rPr>
            </a:br>
            <a:endParaRPr lang="tr-TR"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8662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6490" y="1845734"/>
            <a:ext cx="8341567" cy="4023360"/>
          </a:xfrm>
        </p:spPr>
        <p:txBody>
          <a:bodyPr anchor="ctr">
            <a:normAutofit/>
          </a:bodyPr>
          <a:lstStyle/>
          <a:p>
            <a:r>
              <a:rPr lang="tr-TR" sz="1800" dirty="0">
                <a:latin typeface="Segoe UI" panose="020B0502040204020203" pitchFamily="34" charset="0"/>
                <a:cs typeface="Segoe UI" panose="020B0502040204020203" pitchFamily="34" charset="0"/>
              </a:rPr>
              <a:t>1980’li yılların başlarında, İsveç’te yaşayan Alman endüstri psikoloğu </a:t>
            </a:r>
            <a:r>
              <a:rPr lang="tr-TR" sz="1800" dirty="0" err="1">
                <a:latin typeface="Segoe UI" panose="020B0502040204020203" pitchFamily="34" charset="0"/>
                <a:cs typeface="Segoe UI" panose="020B0502040204020203" pitchFamily="34" charset="0"/>
              </a:rPr>
              <a:t>Heinz</a:t>
            </a:r>
            <a:r>
              <a:rPr lang="tr-TR" sz="1800" dirty="0">
                <a:latin typeface="Segoe UI" panose="020B0502040204020203" pitchFamily="34" charset="0"/>
                <a:cs typeface="Segoe UI" panose="020B0502040204020203" pitchFamily="34" charset="0"/>
              </a:rPr>
              <a:t> </a:t>
            </a:r>
            <a:r>
              <a:rPr lang="tr-TR" sz="1800" dirty="0" err="1">
                <a:latin typeface="Segoe UI" panose="020B0502040204020203" pitchFamily="34" charset="0"/>
                <a:cs typeface="Segoe UI" panose="020B0502040204020203" pitchFamily="34" charset="0"/>
              </a:rPr>
              <a:t>Leymann</a:t>
            </a:r>
            <a:r>
              <a:rPr lang="tr-TR" sz="1800" dirty="0">
                <a:latin typeface="Segoe UI" panose="020B0502040204020203" pitchFamily="34" charset="0"/>
                <a:cs typeface="Segoe UI" panose="020B0502040204020203" pitchFamily="34" charset="0"/>
              </a:rPr>
              <a:t> tarafından “</a:t>
            </a:r>
            <a:r>
              <a:rPr lang="tr-TR" sz="1800" dirty="0" err="1">
                <a:latin typeface="Segoe UI" panose="020B0502040204020203" pitchFamily="34" charset="0"/>
                <a:cs typeface="Segoe UI" panose="020B0502040204020203" pitchFamily="34" charset="0"/>
              </a:rPr>
              <a:t>Mobbing</a:t>
            </a:r>
            <a:r>
              <a:rPr lang="tr-TR" sz="1800" dirty="0">
                <a:latin typeface="Segoe UI" panose="020B0502040204020203" pitchFamily="34" charset="0"/>
                <a:cs typeface="Segoe UI" panose="020B0502040204020203" pitchFamily="34" charset="0"/>
              </a:rPr>
              <a:t>” kavramı çalışma hayatında gözlemlenen psikolojik taciz davranışlarını ifade etmek için kullanılmıştır. </a:t>
            </a:r>
            <a:endParaRPr lang="tr-TR" sz="1800" dirty="0" smtClean="0">
              <a:latin typeface="Segoe UI" panose="020B0502040204020203" pitchFamily="34" charset="0"/>
              <a:cs typeface="Segoe UI" panose="020B0502040204020203" pitchFamily="34" charset="0"/>
            </a:endParaRPr>
          </a:p>
          <a:p>
            <a:r>
              <a:rPr lang="tr-TR" sz="1800" dirty="0" err="1" smtClean="0">
                <a:latin typeface="Segoe UI" panose="020B0502040204020203" pitchFamily="34" charset="0"/>
                <a:cs typeface="Segoe UI" panose="020B0502040204020203" pitchFamily="34" charset="0"/>
              </a:rPr>
              <a:t>Leymann</a:t>
            </a:r>
            <a:r>
              <a:rPr lang="tr-TR" sz="1800" dirty="0">
                <a:latin typeface="Segoe UI" panose="020B0502040204020203" pitchFamily="34" charset="0"/>
                <a:cs typeface="Segoe UI" panose="020B0502040204020203" pitchFamily="34" charset="0"/>
              </a:rPr>
              <a:t>, iş yerinde psikolojik tacizi şöyle tanımlamıştır</a:t>
            </a:r>
            <a:r>
              <a:rPr lang="tr-TR" sz="1800" dirty="0" smtClean="0">
                <a:latin typeface="Segoe UI" panose="020B0502040204020203" pitchFamily="34" charset="0"/>
                <a:cs typeface="Segoe UI" panose="020B0502040204020203" pitchFamily="34" charset="0"/>
              </a:rPr>
              <a:t>:</a:t>
            </a:r>
          </a:p>
          <a:p>
            <a:r>
              <a:rPr lang="tr-TR" sz="1800" dirty="0" smtClean="0">
                <a:latin typeface="Segoe UI" panose="020B0502040204020203" pitchFamily="34" charset="0"/>
                <a:cs typeface="Segoe UI" panose="020B0502040204020203" pitchFamily="34" charset="0"/>
              </a:rPr>
              <a:t> </a:t>
            </a:r>
            <a:r>
              <a:rPr lang="tr-TR" sz="1800" dirty="0">
                <a:latin typeface="Segoe UI" panose="020B0502040204020203" pitchFamily="34" charset="0"/>
                <a:cs typeface="Segoe UI" panose="020B0502040204020203" pitchFamily="34" charset="0"/>
              </a:rPr>
              <a:t>“Çalışma hayatında psikolojik terör veya </a:t>
            </a:r>
            <a:r>
              <a:rPr lang="tr-TR" sz="1800" dirty="0" err="1">
                <a:latin typeface="Segoe UI" panose="020B0502040204020203" pitchFamily="34" charset="0"/>
                <a:cs typeface="Segoe UI" panose="020B0502040204020203" pitchFamily="34" charset="0"/>
              </a:rPr>
              <a:t>mobbing</a:t>
            </a:r>
            <a:r>
              <a:rPr lang="tr-TR" sz="1800" dirty="0">
                <a:latin typeface="Segoe UI" panose="020B0502040204020203" pitchFamily="34" charset="0"/>
                <a:cs typeface="Segoe UI" panose="020B0502040204020203" pitchFamily="34" charset="0"/>
              </a:rPr>
              <a:t>; bir veya birden fazla kişi tarafından, başka bir bireye yöneltilen ve o bireyi çaresiz ve savunmasız bir duruma getiren, süregelen faaliyetlerle bireyin çaresiz durumdan çıkmasını da engelleyen düşmanca ve ahlaka aykırı davranışları içeren bir kavramdır. Bu davranışlar belli bir sıklıkta (istatistiksel olarak en azından haftada bir defa) ve uzun bir zaman periyodunda (en azından altı aylık bir müddette) yapılıyor olmalıdır.”</a:t>
            </a:r>
          </a:p>
        </p:txBody>
      </p:sp>
      <p:pic>
        <p:nvPicPr>
          <p:cNvPr id="4" name="Resim 3"/>
          <p:cNvPicPr>
            <a:picLocks noChangeAspect="1"/>
          </p:cNvPicPr>
          <p:nvPr/>
        </p:nvPicPr>
        <p:blipFill>
          <a:blip r:embed="rId2"/>
          <a:stretch>
            <a:fillRect/>
          </a:stretch>
        </p:blipFill>
        <p:spPr>
          <a:xfrm>
            <a:off x="9311951" y="2085426"/>
            <a:ext cx="2724539" cy="3289007"/>
          </a:xfrm>
          <a:prstGeom prst="rect">
            <a:avLst/>
          </a:prstGeom>
        </p:spPr>
      </p:pic>
      <p:sp>
        <p:nvSpPr>
          <p:cNvPr id="5"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362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normAutofit/>
          </a:bodyPr>
          <a:lstStyle/>
          <a:p>
            <a:pPr algn="ctr"/>
            <a:r>
              <a:rPr lang="tr-TR" sz="3600" b="1" dirty="0" err="1">
                <a:latin typeface="Segoe UI" panose="020B0502040204020203" pitchFamily="34" charset="0"/>
                <a:cs typeface="Segoe UI" panose="020B0502040204020203" pitchFamily="34" charset="0"/>
              </a:rPr>
              <a:t>Mobbingin</a:t>
            </a:r>
            <a:r>
              <a:rPr lang="tr-TR" sz="3600" b="1" dirty="0">
                <a:latin typeface="Segoe UI" panose="020B0502040204020203" pitchFamily="34" charset="0"/>
                <a:cs typeface="Segoe UI" panose="020B0502040204020203" pitchFamily="34" charset="0"/>
              </a:rPr>
              <a:t> İşyerleri Üzerindeki Etkileri</a:t>
            </a:r>
          </a:p>
        </p:txBody>
      </p:sp>
      <p:sp>
        <p:nvSpPr>
          <p:cNvPr id="3" name="İçerik Yer Tutucusu 2"/>
          <p:cNvSpPr>
            <a:spLocks noGrp="1"/>
          </p:cNvSpPr>
          <p:nvPr>
            <p:ph idx="1"/>
          </p:nvPr>
        </p:nvSpPr>
        <p:spPr/>
        <p:txBody>
          <a:bodyPr/>
          <a:lstStyle/>
          <a:p>
            <a:r>
              <a:rPr lang="tr-TR" dirty="0"/>
              <a:t>İşyerlerinde psikolojik tacizi uygulayanların ve mağdur/mağdurların performans ve verimlilikleri ile işe ayırdıkları zamanda önemli kayıpların meydana gelmesinin yanında işletmeye olan diğer muhtemel etkileri ise aşağıdaki şekilde sıralanabilir: </a:t>
            </a:r>
            <a:endParaRPr lang="tr-TR" dirty="0" smtClean="0"/>
          </a:p>
          <a:p>
            <a:pPr>
              <a:buClrTx/>
              <a:buFont typeface="Wingdings" panose="05000000000000000000" pitchFamily="2" charset="2"/>
              <a:buChar char="Ø"/>
            </a:pPr>
            <a:r>
              <a:rPr lang="tr-TR" dirty="0" smtClean="0">
                <a:solidFill>
                  <a:schemeClr val="tx1"/>
                </a:solidFill>
              </a:rPr>
              <a:t>Hizmetin niteliği </a:t>
            </a:r>
            <a:r>
              <a:rPr lang="tr-TR" dirty="0">
                <a:solidFill>
                  <a:schemeClr val="tx1"/>
                </a:solidFill>
              </a:rPr>
              <a:t>olumsuz etkilenir</a:t>
            </a:r>
            <a:r>
              <a:rPr lang="tr-TR" dirty="0" smtClean="0">
                <a:solidFill>
                  <a:schemeClr val="tx1"/>
                </a:solidFill>
              </a:rPr>
              <a:t>.</a:t>
            </a:r>
          </a:p>
          <a:p>
            <a:pPr>
              <a:buClrTx/>
              <a:buFont typeface="Wingdings" panose="05000000000000000000" pitchFamily="2" charset="2"/>
              <a:buChar char="Ø"/>
            </a:pPr>
            <a:r>
              <a:rPr lang="tr-TR" dirty="0" smtClean="0">
                <a:solidFill>
                  <a:schemeClr val="tx1"/>
                </a:solidFill>
              </a:rPr>
              <a:t>Çalışma </a:t>
            </a:r>
            <a:r>
              <a:rPr lang="tr-TR" dirty="0">
                <a:solidFill>
                  <a:schemeClr val="tx1"/>
                </a:solidFill>
              </a:rPr>
              <a:t>ilişkileri ve barışı bozulur, çalışan ve yöneticiler arasında uyumsuzluklar başlar. </a:t>
            </a:r>
            <a:r>
              <a:rPr lang="tr-TR" dirty="0" smtClean="0">
                <a:solidFill>
                  <a:schemeClr val="tx1"/>
                </a:solidFill>
              </a:rPr>
              <a:t>Devamsızlıklarda</a:t>
            </a:r>
            <a:r>
              <a:rPr lang="tr-TR" dirty="0">
                <a:solidFill>
                  <a:schemeClr val="tx1"/>
                </a:solidFill>
              </a:rPr>
              <a:t>, izinlerde ve sağlık raporlarında artış </a:t>
            </a:r>
            <a:r>
              <a:rPr lang="tr-TR" dirty="0" smtClean="0">
                <a:solidFill>
                  <a:schemeClr val="tx1"/>
                </a:solidFill>
              </a:rPr>
              <a:t>görülür.</a:t>
            </a:r>
          </a:p>
          <a:p>
            <a:pPr>
              <a:buClrTx/>
              <a:buFont typeface="Wingdings" panose="05000000000000000000" pitchFamily="2" charset="2"/>
              <a:buChar char="Ø"/>
            </a:pPr>
            <a:r>
              <a:rPr lang="tr-TR" dirty="0" smtClean="0">
                <a:solidFill>
                  <a:schemeClr val="tx1"/>
                </a:solidFill>
              </a:rPr>
              <a:t>Örgütsel </a:t>
            </a:r>
            <a:r>
              <a:rPr lang="tr-TR" dirty="0">
                <a:solidFill>
                  <a:schemeClr val="tx1"/>
                </a:solidFill>
              </a:rPr>
              <a:t>bağlılığın azalmasına/yok olmasına yol </a:t>
            </a:r>
            <a:r>
              <a:rPr lang="tr-TR" dirty="0" smtClean="0">
                <a:solidFill>
                  <a:schemeClr val="tx1"/>
                </a:solidFill>
              </a:rPr>
              <a:t>açar.</a:t>
            </a:r>
          </a:p>
          <a:p>
            <a:pPr>
              <a:buClrTx/>
              <a:buFont typeface="Wingdings" panose="05000000000000000000" pitchFamily="2" charset="2"/>
              <a:buChar char="Ø"/>
            </a:pPr>
            <a:r>
              <a:rPr lang="tr-TR" dirty="0" smtClean="0">
                <a:solidFill>
                  <a:schemeClr val="tx1"/>
                </a:solidFill>
              </a:rPr>
              <a:t>Yeterlilik </a:t>
            </a:r>
            <a:r>
              <a:rPr lang="tr-TR" dirty="0">
                <a:solidFill>
                  <a:schemeClr val="tx1"/>
                </a:solidFill>
              </a:rPr>
              <a:t>ve tecrübe sahibi çalışanların kaybedilmesine yol </a:t>
            </a:r>
            <a:r>
              <a:rPr lang="tr-TR" dirty="0" smtClean="0">
                <a:solidFill>
                  <a:schemeClr val="tx1"/>
                </a:solidFill>
              </a:rPr>
              <a:t>açar.</a:t>
            </a:r>
          </a:p>
          <a:p>
            <a:pPr>
              <a:buClrTx/>
              <a:buFont typeface="Wingdings" panose="05000000000000000000" pitchFamily="2" charset="2"/>
              <a:buChar char="Ø"/>
            </a:pPr>
            <a:r>
              <a:rPr lang="tr-TR" dirty="0" smtClean="0">
                <a:solidFill>
                  <a:srgbClr val="FF0000"/>
                </a:solidFill>
              </a:rPr>
              <a:t>İşgücü </a:t>
            </a:r>
            <a:r>
              <a:rPr lang="tr-TR" dirty="0">
                <a:solidFill>
                  <a:srgbClr val="FF0000"/>
                </a:solidFill>
              </a:rPr>
              <a:t>devrini </a:t>
            </a:r>
            <a:r>
              <a:rPr lang="tr-TR" dirty="0" smtClean="0">
                <a:solidFill>
                  <a:srgbClr val="FF0000"/>
                </a:solidFill>
              </a:rPr>
              <a:t>yükseltir.</a:t>
            </a:r>
          </a:p>
        </p:txBody>
      </p:sp>
    </p:spTree>
    <p:extLst>
      <p:ext uri="{BB962C8B-B14F-4D97-AF65-F5344CB8AC3E}">
        <p14:creationId xmlns:p14="http://schemas.microsoft.com/office/powerpoint/2010/main" val="1864880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normAutofit/>
          </a:bodyPr>
          <a:lstStyle/>
          <a:p>
            <a:pPr algn="ctr"/>
            <a:r>
              <a:rPr lang="tr-TR" sz="3600" b="1" dirty="0" err="1">
                <a:latin typeface="Segoe UI" panose="020B0502040204020203" pitchFamily="34" charset="0"/>
                <a:cs typeface="Segoe UI" panose="020B0502040204020203" pitchFamily="34" charset="0"/>
              </a:rPr>
              <a:t>Mobbingin</a:t>
            </a:r>
            <a:r>
              <a:rPr lang="tr-TR" sz="3600" b="1" dirty="0">
                <a:latin typeface="Segoe UI" panose="020B0502040204020203" pitchFamily="34" charset="0"/>
                <a:cs typeface="Segoe UI" panose="020B0502040204020203" pitchFamily="34" charset="0"/>
              </a:rPr>
              <a:t> Aile Üzerindeki Etkileri</a:t>
            </a:r>
          </a:p>
        </p:txBody>
      </p:sp>
      <p:sp>
        <p:nvSpPr>
          <p:cNvPr id="3" name="İçerik Yer Tutucusu 2"/>
          <p:cNvSpPr>
            <a:spLocks noGrp="1"/>
          </p:cNvSpPr>
          <p:nvPr>
            <p:ph idx="1"/>
          </p:nvPr>
        </p:nvSpPr>
        <p:spPr/>
        <p:txBody>
          <a:bodyPr/>
          <a:lstStyle/>
          <a:p>
            <a:pPr algn="just"/>
            <a:endParaRPr lang="tr-TR" dirty="0" smtClean="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İşyerlerinde </a:t>
            </a:r>
            <a:r>
              <a:rPr lang="tr-TR" dirty="0">
                <a:latin typeface="Segoe UI" panose="020B0502040204020203" pitchFamily="34" charset="0"/>
                <a:cs typeface="Segoe UI" panose="020B0502040204020203" pitchFamily="34" charset="0"/>
              </a:rPr>
              <a:t>yaşanan psikolojik taciz süreci kişinin sadece işyerindeki huzurunu ve verimliliğini olumsuz etkilemez, kişinin özel yaşamı üzerinde de etki yapar. </a:t>
            </a:r>
            <a:endParaRPr lang="tr-TR" dirty="0" smtClean="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Mağdurun </a:t>
            </a:r>
            <a:r>
              <a:rPr lang="tr-TR" dirty="0">
                <a:latin typeface="Segoe UI" panose="020B0502040204020203" pitchFamily="34" charset="0"/>
                <a:cs typeface="Segoe UI" panose="020B0502040204020203" pitchFamily="34" charset="0"/>
              </a:rPr>
              <a:t>işyerinde yaşadığı sorunlar, karı-koca ve ebeveyn-çocuk ilişkilerini, hatta çocukların psikolojik gelişimlerini de olumsuz etkilemektedir. </a:t>
            </a:r>
            <a:endParaRPr lang="tr-TR" dirty="0" smtClean="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İşyerinde </a:t>
            </a:r>
            <a:r>
              <a:rPr lang="tr-TR" dirty="0">
                <a:latin typeface="Segoe UI" panose="020B0502040204020203" pitchFamily="34" charset="0"/>
                <a:cs typeface="Segoe UI" panose="020B0502040204020203" pitchFamily="34" charset="0"/>
              </a:rPr>
              <a:t>uygulanan psikolojik taciz nedeniyle aileler de bireyler gibi hem psikolojik hem de ekonomik açıdan yüksek maliyetler ödemek durumunda kalabilmektedir. </a:t>
            </a:r>
            <a:endParaRPr lang="tr-TR" dirty="0" smtClean="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Bu </a:t>
            </a:r>
            <a:r>
              <a:rPr lang="tr-TR" dirty="0">
                <a:latin typeface="Segoe UI" panose="020B0502040204020203" pitchFamily="34" charset="0"/>
                <a:cs typeface="Segoe UI" panose="020B0502040204020203" pitchFamily="34" charset="0"/>
              </a:rPr>
              <a:t>süre içinde, aile üyelerinin işyerinde psikolojik tacize maruz kalan bireyin durumunu anlaması ve destek olması çok önemlidir</a:t>
            </a:r>
            <a:r>
              <a:rPr lang="tr-TR" dirty="0" smtClean="0">
                <a:latin typeface="Segoe UI" panose="020B0502040204020203" pitchFamily="34" charset="0"/>
                <a:cs typeface="Segoe UI" panose="020B0502040204020203" pitchFamily="34" charset="0"/>
              </a:rPr>
              <a:t>.</a:t>
            </a:r>
            <a:endParaRPr lang="tr-TR"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06681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smtClean="0">
              <a:latin typeface="Segoe UI" panose="020B0502040204020203" pitchFamily="34" charset="0"/>
              <a:cs typeface="Segoe UI" panose="020B0502040204020203" pitchFamily="34" charset="0"/>
            </a:endParaRPr>
          </a:p>
          <a:p>
            <a:r>
              <a:rPr lang="tr-TR" b="1" dirty="0" smtClean="0">
                <a:solidFill>
                  <a:srgbClr val="FF0000"/>
                </a:solidFill>
                <a:latin typeface="Segoe UI" panose="020B0502040204020203" pitchFamily="34" charset="0"/>
                <a:cs typeface="Segoe UI" panose="020B0502040204020203" pitchFamily="34" charset="0"/>
              </a:rPr>
              <a:t>İspat külfeti işverene yüklenmiştir. Emare ispat için yeterlidir.</a:t>
            </a:r>
          </a:p>
          <a:p>
            <a:pPr>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Her türlü talimat ve görev yazılı olarak istenmeli</a:t>
            </a:r>
          </a:p>
          <a:p>
            <a:pPr>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Kanıt olabilecek yazılı ve elektronik her türlü resmi belge görsel ve yazışmalar kayıt altına saklanmalı</a:t>
            </a:r>
          </a:p>
          <a:p>
            <a:pPr>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Tedavi belgeleri, doktor raporları</a:t>
            </a:r>
          </a:p>
          <a:p>
            <a:pPr>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Kamera kayıtları</a:t>
            </a:r>
          </a:p>
          <a:p>
            <a:pPr>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Şahit veya yaşananları düzenli not almak</a:t>
            </a:r>
          </a:p>
          <a:p>
            <a:endParaRPr lang="tr-TR" dirty="0" smtClean="0"/>
          </a:p>
          <a:p>
            <a:endParaRPr lang="tr-TR" dirty="0"/>
          </a:p>
        </p:txBody>
      </p:sp>
      <p:sp>
        <p:nvSpPr>
          <p:cNvPr id="4" name="Unvan 1"/>
          <p:cNvSpPr txBox="1">
            <a:spLocks/>
          </p:cNvSpPr>
          <p:nvPr/>
        </p:nvSpPr>
        <p:spPr>
          <a:xfrm>
            <a:off x="1249680" y="439003"/>
            <a:ext cx="10058400" cy="1450757"/>
          </a:xfrm>
          <a:prstGeom prst="rect">
            <a:avLst/>
          </a:prstGeom>
        </p:spPr>
        <p:txBody>
          <a:bodyPr vert="horz" lIns="91440" tIns="45720" rIns="91440" bIns="45720" rtlCol="0" anchor="ctr">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z="3600" b="1" dirty="0" err="1" smtClean="0">
                <a:latin typeface="Segoe UI" panose="020B0502040204020203" pitchFamily="34" charset="0"/>
                <a:cs typeface="Segoe UI" panose="020B0502040204020203" pitchFamily="34" charset="0"/>
              </a:rPr>
              <a:t>Mobbingin</a:t>
            </a:r>
            <a:r>
              <a:rPr lang="tr-TR" sz="3600" b="1" dirty="0" smtClean="0">
                <a:latin typeface="Segoe UI" panose="020B0502040204020203" pitchFamily="34" charset="0"/>
                <a:cs typeface="Segoe UI" panose="020B0502040204020203" pitchFamily="34" charset="0"/>
              </a:rPr>
              <a:t> İspatı ve Şikayet</a:t>
            </a:r>
            <a:endParaRPr lang="tr-TR"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86600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92500" lnSpcReduction="10000"/>
          </a:bodyPr>
          <a:lstStyle/>
          <a:p>
            <a:pPr algn="ctr"/>
            <a:r>
              <a:rPr lang="tr-TR" dirty="0" smtClean="0"/>
              <a:t> </a:t>
            </a:r>
            <a:r>
              <a:rPr lang="tr-TR" b="1" dirty="0" smtClean="0">
                <a:solidFill>
                  <a:srgbClr val="FF0000"/>
                </a:solidFill>
                <a:latin typeface="Segoe UI" panose="020B0502040204020203" pitchFamily="34" charset="0"/>
                <a:cs typeface="Segoe UI" panose="020B0502040204020203" pitchFamily="34" charset="0"/>
              </a:rPr>
              <a:t>Dilekçenizde olması gereken bilgiler;</a:t>
            </a:r>
          </a:p>
          <a:p>
            <a:r>
              <a:rPr lang="tr-TR" dirty="0" smtClean="0"/>
              <a:t>1. İş yaşamı ile ilgili bilgiler; göreviniz, görev süreniz, başarılarınız gibi kendi bilgileriniz ve kurumunuza ait bilgiler</a:t>
            </a:r>
          </a:p>
          <a:p>
            <a:r>
              <a:rPr lang="tr-TR" dirty="0" smtClean="0"/>
              <a:t>2. Sorun nerede ve hangi anlaşmazlıkla başladı? Niçin </a:t>
            </a:r>
          </a:p>
          <a:p>
            <a:r>
              <a:rPr lang="tr-TR" dirty="0" smtClean="0"/>
              <a:t>3.  Ne zamandan beri sorun yaşıyorsunuz?</a:t>
            </a:r>
          </a:p>
          <a:p>
            <a:r>
              <a:rPr lang="tr-TR" dirty="0" smtClean="0"/>
              <a:t>4. Hangi sıklıkla sorun yaşıyorsunuz?</a:t>
            </a:r>
          </a:p>
          <a:p>
            <a:r>
              <a:rPr lang="tr-TR" dirty="0" smtClean="0"/>
              <a:t>5. Size yapılan baskılar nelerdir? </a:t>
            </a:r>
          </a:p>
          <a:p>
            <a:r>
              <a:rPr lang="tr-TR" dirty="0" smtClean="0"/>
              <a:t>Aşağılama, hakaret, ötekileştirme, ayrımcılık, alay etme, yok sayma, hiç iş vermeme, aşırı iş verme, hata arama, etnik köken, mezhep, </a:t>
            </a:r>
            <a:r>
              <a:rPr lang="tr-TR" dirty="0"/>
              <a:t>siyasi </a:t>
            </a:r>
            <a:r>
              <a:rPr lang="tr-TR" dirty="0" smtClean="0"/>
              <a:t>ve dini inançlardan  dolayı baskı, yalnızlaştırmak, dışlamak, iftira, dedikodu, işten atmakla tehdit etmek vb. davranışları kim/kimler  nerede yaptı?</a:t>
            </a:r>
          </a:p>
          <a:p>
            <a:r>
              <a:rPr lang="tr-TR" dirty="0" smtClean="0"/>
              <a:t>Keyfi yer ve bölüm  değiştirmeler yapılıyor mu?</a:t>
            </a:r>
          </a:p>
          <a:p>
            <a:endParaRPr lang="tr-TR" dirty="0" smtClean="0"/>
          </a:p>
          <a:p>
            <a:endParaRPr lang="tr-TR" dirty="0"/>
          </a:p>
        </p:txBody>
      </p:sp>
      <p:sp>
        <p:nvSpPr>
          <p:cNvPr id="4" name="Unvan 1"/>
          <p:cNvSpPr txBox="1">
            <a:spLocks noGrp="1"/>
          </p:cNvSpPr>
          <p:nvPr>
            <p:ph type="title"/>
          </p:nvPr>
        </p:nvSpPr>
        <p:spPr>
          <a:prstGeom prst="rect">
            <a:avLst/>
          </a:prstGeom>
        </p:spPr>
        <p:txBody>
          <a:bodyPr vert="horz" lIns="91440" tIns="45720" rIns="91440" bIns="45720" rtlCol="0" anchor="ctr">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z="3600" b="1" dirty="0" err="1" smtClean="0">
                <a:latin typeface="Segoe UI" panose="020B0502040204020203" pitchFamily="34" charset="0"/>
                <a:cs typeface="Segoe UI" panose="020B0502040204020203" pitchFamily="34" charset="0"/>
              </a:rPr>
              <a:t>Mobbingin</a:t>
            </a:r>
            <a:r>
              <a:rPr lang="tr-TR" sz="3600" b="1" dirty="0" smtClean="0">
                <a:latin typeface="Segoe UI" panose="020B0502040204020203" pitchFamily="34" charset="0"/>
                <a:cs typeface="Segoe UI" panose="020B0502040204020203" pitchFamily="34" charset="0"/>
              </a:rPr>
              <a:t> İspatı ve Şikayet</a:t>
            </a:r>
            <a:endParaRPr lang="tr-TR"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22847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smtClean="0">
              <a:latin typeface="Segoe UI" panose="020B0502040204020203" pitchFamily="34" charset="0"/>
              <a:cs typeface="Segoe UI" panose="020B0502040204020203" pitchFamily="34" charset="0"/>
            </a:endParaRPr>
          </a:p>
          <a:p>
            <a:r>
              <a:rPr lang="tr-TR" dirty="0" smtClean="0">
                <a:latin typeface="Segoe UI" panose="020B0502040204020203" pitchFamily="34" charset="0"/>
                <a:cs typeface="Segoe UI" panose="020B0502040204020203" pitchFamily="34" charset="0"/>
              </a:rPr>
              <a:t>6. Size baskı yapan kim ya da kimler? Görev ve </a:t>
            </a:r>
            <a:r>
              <a:rPr lang="tr-TR" dirty="0" err="1" smtClean="0">
                <a:latin typeface="Segoe UI" panose="020B0502040204020203" pitchFamily="34" charset="0"/>
                <a:cs typeface="Segoe UI" panose="020B0502040204020203" pitchFamily="34" charset="0"/>
              </a:rPr>
              <a:t>ünvanlarını</a:t>
            </a:r>
            <a:r>
              <a:rPr lang="tr-TR" dirty="0" smtClean="0">
                <a:latin typeface="Segoe UI" panose="020B0502040204020203" pitchFamily="34" charset="0"/>
                <a:cs typeface="Segoe UI" panose="020B0502040204020203" pitchFamily="34" charset="0"/>
              </a:rPr>
              <a:t> yazınız.</a:t>
            </a:r>
          </a:p>
          <a:p>
            <a:r>
              <a:rPr lang="tr-TR" dirty="0" smtClean="0">
                <a:latin typeface="Segoe UI" panose="020B0502040204020203" pitchFamily="34" charset="0"/>
                <a:cs typeface="Segoe UI" panose="020B0502040204020203" pitchFamily="34" charset="0"/>
              </a:rPr>
              <a:t>7. İddialarınızı ispatlamaya yönelik hangi delilleriniz var?</a:t>
            </a:r>
          </a:p>
          <a:p>
            <a:r>
              <a:rPr lang="tr-TR" dirty="0">
                <a:latin typeface="Segoe UI" panose="020B0502040204020203" pitchFamily="34" charset="0"/>
                <a:cs typeface="Segoe UI" panose="020B0502040204020203" pitchFamily="34" charset="0"/>
              </a:rPr>
              <a:t> </a:t>
            </a:r>
            <a:r>
              <a:rPr lang="tr-TR" dirty="0" smtClean="0">
                <a:latin typeface="Segoe UI" panose="020B0502040204020203" pitchFamily="34" charset="0"/>
                <a:cs typeface="Segoe UI" panose="020B0502040204020203" pitchFamily="34" charset="0"/>
              </a:rPr>
              <a:t>Resmi belge, </a:t>
            </a:r>
            <a:r>
              <a:rPr lang="tr-TR" dirty="0" err="1" smtClean="0">
                <a:latin typeface="Segoe UI" panose="020B0502040204020203" pitchFamily="34" charset="0"/>
                <a:cs typeface="Segoe UI" panose="020B0502040204020203" pitchFamily="34" charset="0"/>
              </a:rPr>
              <a:t>sms</a:t>
            </a:r>
            <a:r>
              <a:rPr lang="tr-TR" dirty="0" smtClean="0">
                <a:latin typeface="Segoe UI" panose="020B0502040204020203" pitchFamily="34" charset="0"/>
                <a:cs typeface="Segoe UI" panose="020B0502040204020203" pitchFamily="34" charset="0"/>
              </a:rPr>
              <a:t>, e-mail, şahit, sağlık raporları, kamera kayıtları, tutmuş olduğunuz notlar/günlükler (yer, tarih, saat belirtilerek) neler yapıldı, neler söylendi yazılmalı.</a:t>
            </a:r>
          </a:p>
          <a:p>
            <a:r>
              <a:rPr lang="tr-TR" dirty="0" smtClean="0">
                <a:latin typeface="Segoe UI" panose="020B0502040204020203" pitchFamily="34" charset="0"/>
                <a:cs typeface="Segoe UI" panose="020B0502040204020203" pitchFamily="34" charset="0"/>
              </a:rPr>
              <a:t>8. Arkadaşlarınız, sosyal çevreniz ile ilgili ne oldu? Kabuğunuza mı çekildiniz? Arkadaş ve yakın çevrenizin tutum ve davranışları değişti mi? Arkadaşlarınız durumu ve olayları bilmelerine rağmen şahitlik yapmıyorlar mı?</a:t>
            </a:r>
          </a:p>
          <a:p>
            <a:r>
              <a:rPr lang="tr-TR" dirty="0" smtClean="0">
                <a:latin typeface="Segoe UI" panose="020B0502040204020203" pitchFamily="34" charset="0"/>
                <a:cs typeface="Segoe UI" panose="020B0502040204020203" pitchFamily="34" charset="0"/>
              </a:rPr>
              <a:t>9. Ailenize tüm bu yaşadıklarınızın ne gibi etkileri oldu? Önceki durumunuzla kıyaslayarak yazınız. </a:t>
            </a:r>
          </a:p>
          <a:p>
            <a:endParaRPr lang="tr-TR" dirty="0" smtClean="0">
              <a:latin typeface="Segoe UI" panose="020B0502040204020203" pitchFamily="34" charset="0"/>
              <a:cs typeface="Segoe UI" panose="020B0502040204020203" pitchFamily="34" charset="0"/>
            </a:endParaRPr>
          </a:p>
          <a:p>
            <a:endParaRPr lang="tr-TR" dirty="0" smtClean="0">
              <a:latin typeface="Segoe UI" panose="020B0502040204020203" pitchFamily="34" charset="0"/>
              <a:cs typeface="Segoe UI" panose="020B0502040204020203" pitchFamily="34" charset="0"/>
            </a:endParaRPr>
          </a:p>
          <a:p>
            <a:endParaRPr lang="tr-TR" dirty="0">
              <a:latin typeface="Segoe UI" panose="020B0502040204020203" pitchFamily="34" charset="0"/>
              <a:cs typeface="Segoe UI" panose="020B0502040204020203" pitchFamily="34" charset="0"/>
            </a:endParaRPr>
          </a:p>
        </p:txBody>
      </p:sp>
      <p:sp>
        <p:nvSpPr>
          <p:cNvPr id="4" name="Unvan 1"/>
          <p:cNvSpPr txBox="1">
            <a:spLocks noGrp="1"/>
          </p:cNvSpPr>
          <p:nvPr>
            <p:ph type="title"/>
          </p:nvPr>
        </p:nvSpPr>
        <p:spPr>
          <a:prstGeom prst="rect">
            <a:avLst/>
          </a:prstGeom>
        </p:spPr>
        <p:txBody>
          <a:bodyPr vert="horz" lIns="91440" tIns="45720" rIns="91440" bIns="45720" rtlCol="0" anchor="ctr">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z="3600" b="1" dirty="0" err="1" smtClean="0">
                <a:latin typeface="Segoe UI" panose="020B0502040204020203" pitchFamily="34" charset="0"/>
                <a:cs typeface="Segoe UI" panose="020B0502040204020203" pitchFamily="34" charset="0"/>
              </a:rPr>
              <a:t>Mobbingin</a:t>
            </a:r>
            <a:r>
              <a:rPr lang="tr-TR" sz="3600" b="1" dirty="0" smtClean="0">
                <a:latin typeface="Segoe UI" panose="020B0502040204020203" pitchFamily="34" charset="0"/>
                <a:cs typeface="Segoe UI" panose="020B0502040204020203" pitchFamily="34" charset="0"/>
              </a:rPr>
              <a:t> İspatı ve Şikayet</a:t>
            </a:r>
            <a:endParaRPr lang="tr-TR"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9825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normAutofit/>
          </a:bodyPr>
          <a:lstStyle/>
          <a:p>
            <a:pPr algn="ctr"/>
            <a:r>
              <a:rPr lang="tr-TR" sz="3600" b="1" dirty="0" err="1">
                <a:latin typeface="Segoe UI" panose="020B0502040204020203" pitchFamily="34" charset="0"/>
                <a:cs typeface="Segoe UI" panose="020B0502040204020203" pitchFamily="34" charset="0"/>
              </a:rPr>
              <a:t>Mobbinge</a:t>
            </a:r>
            <a:r>
              <a:rPr lang="tr-TR" sz="3600" b="1" dirty="0">
                <a:latin typeface="Segoe UI" panose="020B0502040204020203" pitchFamily="34" charset="0"/>
                <a:cs typeface="Segoe UI" panose="020B0502040204020203" pitchFamily="34" charset="0"/>
              </a:rPr>
              <a:t> </a:t>
            </a:r>
            <a:r>
              <a:rPr lang="tr-TR" sz="3600" b="1" dirty="0" smtClean="0">
                <a:latin typeface="Segoe UI" panose="020B0502040204020203" pitchFamily="34" charset="0"/>
                <a:cs typeface="Segoe UI" panose="020B0502040204020203" pitchFamily="34" charset="0"/>
              </a:rPr>
              <a:t>Karşı </a:t>
            </a:r>
            <a:r>
              <a:rPr lang="tr-TR" sz="3600" b="1" dirty="0">
                <a:latin typeface="Segoe UI" panose="020B0502040204020203" pitchFamily="34" charset="0"/>
                <a:cs typeface="Segoe UI" panose="020B0502040204020203" pitchFamily="34" charset="0"/>
              </a:rPr>
              <a:t>B</a:t>
            </a:r>
            <a:r>
              <a:rPr lang="tr-TR" sz="3600" b="1" dirty="0" smtClean="0">
                <a:latin typeface="Segoe UI" panose="020B0502040204020203" pitchFamily="34" charset="0"/>
                <a:cs typeface="Segoe UI" panose="020B0502040204020203" pitchFamily="34" charset="0"/>
              </a:rPr>
              <a:t>aşvuru </a:t>
            </a:r>
            <a:r>
              <a:rPr lang="tr-TR" sz="3600" b="1" dirty="0">
                <a:latin typeface="Segoe UI" panose="020B0502040204020203" pitchFamily="34" charset="0"/>
                <a:cs typeface="Segoe UI" panose="020B0502040204020203" pitchFamily="34" charset="0"/>
              </a:rPr>
              <a:t>Y</a:t>
            </a:r>
            <a:r>
              <a:rPr lang="tr-TR" sz="3600" b="1" dirty="0" smtClean="0">
                <a:latin typeface="Segoe UI" panose="020B0502040204020203" pitchFamily="34" charset="0"/>
                <a:cs typeface="Segoe UI" panose="020B0502040204020203" pitchFamily="34" charset="0"/>
              </a:rPr>
              <a:t>olları </a:t>
            </a:r>
            <a:r>
              <a:rPr lang="tr-TR" sz="3600" b="1" dirty="0">
                <a:latin typeface="Segoe UI" panose="020B0502040204020203" pitchFamily="34" charset="0"/>
                <a:cs typeface="Segoe UI" panose="020B0502040204020203" pitchFamily="34" charset="0"/>
              </a:rPr>
              <a:t>N</a:t>
            </a:r>
            <a:r>
              <a:rPr lang="tr-TR" sz="3600" b="1" dirty="0" smtClean="0">
                <a:latin typeface="Segoe UI" panose="020B0502040204020203" pitchFamily="34" charset="0"/>
                <a:cs typeface="Segoe UI" panose="020B0502040204020203" pitchFamily="34" charset="0"/>
              </a:rPr>
              <a:t>elerdir</a:t>
            </a:r>
            <a:r>
              <a:rPr lang="tr-TR" sz="3600" b="1" dirty="0">
                <a:latin typeface="Segoe UI" panose="020B0502040204020203" pitchFamily="34" charset="0"/>
                <a:cs typeface="Segoe UI" panose="020B0502040204020203" pitchFamily="34" charset="0"/>
              </a:rPr>
              <a:t>?</a:t>
            </a:r>
          </a:p>
        </p:txBody>
      </p:sp>
      <p:sp>
        <p:nvSpPr>
          <p:cNvPr id="3" name="İçerik Yer Tutucusu 2"/>
          <p:cNvSpPr>
            <a:spLocks noGrp="1"/>
          </p:cNvSpPr>
          <p:nvPr>
            <p:ph idx="1"/>
          </p:nvPr>
        </p:nvSpPr>
        <p:spPr/>
        <p:txBody>
          <a:bodyPr/>
          <a:lstStyle/>
          <a:p>
            <a:pPr algn="just"/>
            <a:r>
              <a:rPr lang="tr-TR" dirty="0" smtClean="0">
                <a:latin typeface="Segoe UI" panose="020B0502040204020203" pitchFamily="34" charset="0"/>
                <a:cs typeface="Segoe UI" panose="020B0502040204020203" pitchFamily="34" charset="0"/>
              </a:rPr>
              <a:t>      </a:t>
            </a:r>
          </a:p>
          <a:p>
            <a:pPr algn="just"/>
            <a:r>
              <a:rPr lang="tr-TR" dirty="0">
                <a:latin typeface="Segoe UI" panose="020B0502040204020203" pitchFamily="34" charset="0"/>
                <a:cs typeface="Segoe UI" panose="020B0502040204020203" pitchFamily="34" charset="0"/>
              </a:rPr>
              <a:t> </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Mobbinge</a:t>
            </a:r>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maruz kalan kişi bu durumu öncelikle karşı taraf ile konuşarak ortak bir çözüm yoluna gidebilir. </a:t>
            </a:r>
            <a:r>
              <a:rPr lang="tr-TR" dirty="0" err="1">
                <a:latin typeface="Segoe UI" panose="020B0502040204020203" pitchFamily="34" charset="0"/>
                <a:cs typeface="Segoe UI" panose="020B0502040204020203" pitchFamily="34" charset="0"/>
              </a:rPr>
              <a:t>Mobbing</a:t>
            </a:r>
            <a:r>
              <a:rPr lang="tr-TR" dirty="0">
                <a:latin typeface="Segoe UI" panose="020B0502040204020203" pitchFamily="34" charset="0"/>
                <a:cs typeface="Segoe UI" panose="020B0502040204020203" pitchFamily="34" charset="0"/>
              </a:rPr>
              <a:t> neticesinde yaşanan maddi-manevi sorunları iletilebilir, yapılan muamelenin hukuka aykırı olması sebebiyle cezai yaptırıma tabi olduğu hususunda karşı tarafı bilgilendirebilir. </a:t>
            </a:r>
            <a:r>
              <a:rPr lang="tr-TR" dirty="0" smtClean="0">
                <a:latin typeface="Segoe UI" panose="020B0502040204020203" pitchFamily="34" charset="0"/>
                <a:cs typeface="Segoe UI" panose="020B0502040204020203" pitchFamily="34" charset="0"/>
              </a:rPr>
              <a:t>  </a:t>
            </a:r>
          </a:p>
          <a:p>
            <a:pPr algn="just"/>
            <a:endParaRPr lang="tr-TR" dirty="0">
              <a:latin typeface="Segoe UI" panose="020B0502040204020203" pitchFamily="34" charset="0"/>
              <a:cs typeface="Segoe UI" panose="020B0502040204020203" pitchFamily="34" charset="0"/>
            </a:endParaRPr>
          </a:p>
          <a:p>
            <a:pPr algn="just"/>
            <a:r>
              <a:rPr lang="tr-TR" b="1" dirty="0" smtClean="0">
                <a:solidFill>
                  <a:srgbClr val="FF0000"/>
                </a:solidFill>
                <a:latin typeface="Segoe UI" panose="020B0502040204020203" pitchFamily="34" charset="0"/>
                <a:cs typeface="Segoe UI" panose="020B0502040204020203" pitchFamily="34" charset="0"/>
              </a:rPr>
              <a:t>1. Dilekçe yolu</a:t>
            </a:r>
          </a:p>
          <a:p>
            <a:pPr algn="just"/>
            <a:r>
              <a:rPr lang="tr-TR" dirty="0" smtClean="0">
                <a:latin typeface="Segoe UI" panose="020B0502040204020203" pitchFamily="34" charset="0"/>
                <a:cs typeface="Segoe UI" panose="020B0502040204020203" pitchFamily="34" charset="0"/>
              </a:rPr>
              <a:t>Mağdurlar</a:t>
            </a:r>
            <a:r>
              <a:rPr lang="tr-TR" dirty="0">
                <a:latin typeface="Segoe UI" panose="020B0502040204020203" pitchFamily="34" charset="0"/>
                <a:cs typeface="Segoe UI" panose="020B0502040204020203" pitchFamily="34" charset="0"/>
              </a:rPr>
              <a:t>, Türkiye Büyük Millet Meclisi’ne dilekçe ile başvuru yapabilir. Bunun için edilekce.tbmm.gov.tr adresi üzerinden çıkan bilgiler doldurularak işlem </a:t>
            </a:r>
            <a:r>
              <a:rPr lang="tr-TR" dirty="0" smtClean="0">
                <a:latin typeface="Segoe UI" panose="020B0502040204020203" pitchFamily="34" charset="0"/>
                <a:cs typeface="Segoe UI" panose="020B0502040204020203" pitchFamily="34" charset="0"/>
              </a:rPr>
              <a:t>yapılabilir. </a:t>
            </a:r>
            <a:r>
              <a:rPr lang="tr-TR" dirty="0">
                <a:latin typeface="Segoe UI" panose="020B0502040204020203" pitchFamily="34" charset="0"/>
                <a:cs typeface="Segoe UI" panose="020B0502040204020203" pitchFamily="34" charset="0"/>
              </a:rPr>
              <a:t>U</a:t>
            </a:r>
            <a:r>
              <a:rPr lang="tr-TR" dirty="0" smtClean="0">
                <a:latin typeface="Segoe UI" panose="020B0502040204020203" pitchFamily="34" charset="0"/>
                <a:cs typeface="Segoe UI" panose="020B0502040204020203" pitchFamily="34" charset="0"/>
              </a:rPr>
              <a:t>zlaşma </a:t>
            </a:r>
            <a:r>
              <a:rPr lang="tr-TR" dirty="0">
                <a:latin typeface="Segoe UI" panose="020B0502040204020203" pitchFamily="34" charset="0"/>
                <a:cs typeface="Segoe UI" panose="020B0502040204020203" pitchFamily="34" charset="0"/>
              </a:rPr>
              <a:t>yönünde uyarılara rağmen sorun hala devam ediyorsa şu yollara başvurabilir:</a:t>
            </a:r>
          </a:p>
        </p:txBody>
      </p:sp>
    </p:spTree>
    <p:extLst>
      <p:ext uri="{BB962C8B-B14F-4D97-AF65-F5344CB8AC3E}">
        <p14:creationId xmlns:p14="http://schemas.microsoft.com/office/powerpoint/2010/main" val="411346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 </a:t>
            </a:r>
            <a:endParaRPr lang="tr-TR" dirty="0"/>
          </a:p>
        </p:txBody>
      </p:sp>
      <p:pic>
        <p:nvPicPr>
          <p:cNvPr id="4" name="İçerik Yer Tutucusu 3"/>
          <p:cNvPicPr>
            <a:picLocks noGrp="1" noChangeAspect="1"/>
          </p:cNvPicPr>
          <p:nvPr>
            <p:ph idx="1"/>
          </p:nvPr>
        </p:nvPicPr>
        <p:blipFill>
          <a:blip r:embed="rId2"/>
          <a:stretch>
            <a:fillRect/>
          </a:stretch>
        </p:blipFill>
        <p:spPr>
          <a:xfrm>
            <a:off x="2744316" y="1909491"/>
            <a:ext cx="6763694" cy="3896269"/>
          </a:xfrm>
          <a:prstGeom prst="rect">
            <a:avLst/>
          </a:prstGeom>
        </p:spPr>
      </p:pic>
      <p:sp>
        <p:nvSpPr>
          <p:cNvPr id="5" name="Unvan 1"/>
          <p:cNvSpPr txBox="1">
            <a:spLocks/>
          </p:cNvSpPr>
          <p:nvPr/>
        </p:nvSpPr>
        <p:spPr>
          <a:xfrm>
            <a:off x="1249680" y="439003"/>
            <a:ext cx="10058400" cy="1450757"/>
          </a:xfrm>
          <a:prstGeom prst="rect">
            <a:avLst/>
          </a:prstGeom>
        </p:spPr>
        <p:txBody>
          <a:bodyPr vert="horz" lIns="91440" tIns="45720" rIns="91440" bIns="45720" rtlCol="0" anchor="ctr">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z="3600" b="1" smtClean="0">
                <a:latin typeface="Segoe UI" panose="020B0502040204020203" pitchFamily="34" charset="0"/>
                <a:cs typeface="Segoe UI" panose="020B0502040204020203" pitchFamily="34" charset="0"/>
              </a:rPr>
              <a:t>Mobbinge Karşı Başvuru Yolları Nelerdir?</a:t>
            </a:r>
            <a:endParaRPr lang="tr-TR"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36724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97280" y="1845734"/>
            <a:ext cx="10398034" cy="4023360"/>
          </a:xfrm>
        </p:spPr>
        <p:txBody>
          <a:bodyPr/>
          <a:lstStyle/>
          <a:p>
            <a:pPr algn="ctr"/>
            <a:r>
              <a:rPr lang="tr-TR" b="1" dirty="0" smtClean="0">
                <a:solidFill>
                  <a:srgbClr val="00B050"/>
                </a:solidFill>
                <a:latin typeface="Segoe UI" panose="020B0502040204020203" pitchFamily="34" charset="0"/>
                <a:cs typeface="Segoe UI" panose="020B0502040204020203" pitchFamily="34" charset="0"/>
              </a:rPr>
              <a:t>2. Cumhurbaşkanlığı </a:t>
            </a:r>
            <a:r>
              <a:rPr lang="tr-TR" b="1" dirty="0">
                <a:solidFill>
                  <a:srgbClr val="00B050"/>
                </a:solidFill>
                <a:latin typeface="Segoe UI" panose="020B0502040204020203" pitchFamily="34" charset="0"/>
                <a:cs typeface="Segoe UI" panose="020B0502040204020203" pitchFamily="34" charset="0"/>
              </a:rPr>
              <a:t>İletişim Merkezi (CİMER</a:t>
            </a:r>
            <a:r>
              <a:rPr lang="tr-TR" b="1" dirty="0" smtClean="0">
                <a:solidFill>
                  <a:srgbClr val="00B050"/>
                </a:solidFill>
                <a:latin typeface="Segoe UI" panose="020B0502040204020203" pitchFamily="34" charset="0"/>
                <a:cs typeface="Segoe UI" panose="020B0502040204020203" pitchFamily="34" charset="0"/>
              </a:rPr>
              <a:t>)</a:t>
            </a:r>
          </a:p>
          <a:p>
            <a:r>
              <a:rPr lang="tr-TR" dirty="0">
                <a:latin typeface="Segoe UI" panose="020B0502040204020203" pitchFamily="34" charset="0"/>
                <a:cs typeface="Segoe UI" panose="020B0502040204020203" pitchFamily="34" charset="0"/>
              </a:rPr>
              <a:t>İşyerinde psikolojik taciz şikayet ve talepleri, Cumhurbaşkanlığı İletişim Merkezi (CİMER) </a:t>
            </a:r>
            <a:r>
              <a:rPr lang="tr-TR" dirty="0" smtClean="0">
                <a:latin typeface="Segoe UI" panose="020B0502040204020203" pitchFamily="34" charset="0"/>
                <a:cs typeface="Segoe UI" panose="020B0502040204020203" pitchFamily="34" charset="0"/>
              </a:rPr>
              <a:t>üzerinden </a:t>
            </a:r>
            <a:r>
              <a:rPr lang="tr-TR" dirty="0">
                <a:latin typeface="Segoe UI" panose="020B0502040204020203" pitchFamily="34" charset="0"/>
                <a:cs typeface="Segoe UI" panose="020B0502040204020203" pitchFamily="34" charset="0"/>
              </a:rPr>
              <a:t>iletebilir. (https://www.cimer.gov.tr/) </a:t>
            </a:r>
            <a:endParaRPr lang="tr-TR" dirty="0" smtClean="0">
              <a:latin typeface="Segoe UI" panose="020B0502040204020203" pitchFamily="34" charset="0"/>
              <a:cs typeface="Segoe UI" panose="020B0502040204020203" pitchFamily="34" charset="0"/>
            </a:endParaRPr>
          </a:p>
          <a:p>
            <a:pPr algn="ctr"/>
            <a:r>
              <a:rPr lang="tr-TR" b="1" dirty="0" smtClean="0">
                <a:solidFill>
                  <a:srgbClr val="0070C0"/>
                </a:solidFill>
                <a:latin typeface="Segoe UI" panose="020B0502040204020203" pitchFamily="34" charset="0"/>
                <a:cs typeface="Segoe UI" panose="020B0502040204020203" pitchFamily="34" charset="0"/>
              </a:rPr>
              <a:t>3. ALO </a:t>
            </a:r>
            <a:r>
              <a:rPr lang="tr-TR" b="1" dirty="0">
                <a:solidFill>
                  <a:srgbClr val="0070C0"/>
                </a:solidFill>
                <a:latin typeface="Segoe UI" panose="020B0502040204020203" pitchFamily="34" charset="0"/>
                <a:cs typeface="Segoe UI" panose="020B0502040204020203" pitchFamily="34" charset="0"/>
              </a:rPr>
              <a:t>170 </a:t>
            </a:r>
          </a:p>
          <a:p>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Aile, Çalışma ve Sosyal Hizmetler Bakanlığı ile Sosyal Güvenlik Kurumu ve Türkiye İş Kurumu tarafından sunulan hizmetler ile ilgili bilgi edinme amaçlı telefon hattıdır. </a:t>
            </a:r>
            <a:endParaRPr lang="tr-TR" dirty="0" smtClean="0">
              <a:latin typeface="Segoe UI" panose="020B0502040204020203" pitchFamily="34" charset="0"/>
              <a:cs typeface="Segoe UI" panose="020B0502040204020203" pitchFamily="34" charset="0"/>
            </a:endParaRPr>
          </a:p>
          <a:p>
            <a:r>
              <a:rPr lang="tr-TR" dirty="0" smtClean="0">
                <a:latin typeface="Segoe UI" panose="020B0502040204020203" pitchFamily="34" charset="0"/>
                <a:cs typeface="Segoe UI" panose="020B0502040204020203" pitchFamily="34" charset="0"/>
              </a:rPr>
              <a:t>İşyerinde </a:t>
            </a:r>
            <a:r>
              <a:rPr lang="tr-TR" dirty="0">
                <a:latin typeface="Segoe UI" panose="020B0502040204020203" pitchFamily="34" charset="0"/>
                <a:cs typeface="Segoe UI" panose="020B0502040204020203" pitchFamily="34" charset="0"/>
              </a:rPr>
              <a:t>psikolojik taciz konusunda eğitilmiş ve hattı arayanlara destek olmak üzere görevlendirilmiş psikologlar, kişileri bilgilendirilmekte ve yönlendirmekte ve şikayet başvurusunda bulunmak isteyenlerin başvuru taleplerini almaktadır</a:t>
            </a:r>
            <a:r>
              <a:rPr lang="tr-TR" dirty="0" smtClean="0">
                <a:latin typeface="Segoe UI" panose="020B0502040204020203" pitchFamily="34" charset="0"/>
                <a:cs typeface="Segoe UI" panose="020B0502040204020203" pitchFamily="34" charset="0"/>
              </a:rPr>
              <a:t>.</a:t>
            </a:r>
          </a:p>
          <a:p>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ALO 170 çağrılarına en geç 72 saat içerisinde dönüş yapılmaktadır.</a:t>
            </a:r>
          </a:p>
        </p:txBody>
      </p:sp>
      <p:sp>
        <p:nvSpPr>
          <p:cNvPr id="4" name="Unvan 1"/>
          <p:cNvSpPr>
            <a:spLocks noGrp="1"/>
          </p:cNvSpPr>
          <p:nvPr>
            <p:ph type="title"/>
          </p:nvPr>
        </p:nvSpPr>
        <p:spPr/>
        <p:txBody>
          <a:bodyPr anchor="ctr">
            <a:normAutofit/>
          </a:bodyPr>
          <a:lstStyle/>
          <a:p>
            <a:pPr algn="ctr"/>
            <a:r>
              <a:rPr lang="tr-TR" sz="3600" b="1" dirty="0" err="1">
                <a:latin typeface="Segoe UI" panose="020B0502040204020203" pitchFamily="34" charset="0"/>
                <a:cs typeface="Segoe UI" panose="020B0502040204020203" pitchFamily="34" charset="0"/>
              </a:rPr>
              <a:t>Mobbinge</a:t>
            </a:r>
            <a:r>
              <a:rPr lang="tr-TR" sz="3600" b="1" dirty="0">
                <a:latin typeface="Segoe UI" panose="020B0502040204020203" pitchFamily="34" charset="0"/>
                <a:cs typeface="Segoe UI" panose="020B0502040204020203" pitchFamily="34" charset="0"/>
              </a:rPr>
              <a:t> </a:t>
            </a:r>
            <a:r>
              <a:rPr lang="tr-TR" sz="3600" b="1" dirty="0" smtClean="0">
                <a:latin typeface="Segoe UI" panose="020B0502040204020203" pitchFamily="34" charset="0"/>
                <a:cs typeface="Segoe UI" panose="020B0502040204020203" pitchFamily="34" charset="0"/>
              </a:rPr>
              <a:t>Karşı </a:t>
            </a:r>
            <a:r>
              <a:rPr lang="tr-TR" sz="3600" b="1" dirty="0">
                <a:latin typeface="Segoe UI" panose="020B0502040204020203" pitchFamily="34" charset="0"/>
                <a:cs typeface="Segoe UI" panose="020B0502040204020203" pitchFamily="34" charset="0"/>
              </a:rPr>
              <a:t>B</a:t>
            </a:r>
            <a:r>
              <a:rPr lang="tr-TR" sz="3600" b="1" dirty="0" smtClean="0">
                <a:latin typeface="Segoe UI" panose="020B0502040204020203" pitchFamily="34" charset="0"/>
                <a:cs typeface="Segoe UI" panose="020B0502040204020203" pitchFamily="34" charset="0"/>
              </a:rPr>
              <a:t>aşvuru </a:t>
            </a:r>
            <a:r>
              <a:rPr lang="tr-TR" sz="3600" b="1" dirty="0">
                <a:latin typeface="Segoe UI" panose="020B0502040204020203" pitchFamily="34" charset="0"/>
                <a:cs typeface="Segoe UI" panose="020B0502040204020203" pitchFamily="34" charset="0"/>
              </a:rPr>
              <a:t>Y</a:t>
            </a:r>
            <a:r>
              <a:rPr lang="tr-TR" sz="3600" b="1" dirty="0" smtClean="0">
                <a:latin typeface="Segoe UI" panose="020B0502040204020203" pitchFamily="34" charset="0"/>
                <a:cs typeface="Segoe UI" panose="020B0502040204020203" pitchFamily="34" charset="0"/>
              </a:rPr>
              <a:t>olları </a:t>
            </a:r>
            <a:r>
              <a:rPr lang="tr-TR" sz="3600" b="1" dirty="0">
                <a:latin typeface="Segoe UI" panose="020B0502040204020203" pitchFamily="34" charset="0"/>
                <a:cs typeface="Segoe UI" panose="020B0502040204020203" pitchFamily="34" charset="0"/>
              </a:rPr>
              <a:t>N</a:t>
            </a:r>
            <a:r>
              <a:rPr lang="tr-TR" sz="3600" b="1" dirty="0" smtClean="0">
                <a:latin typeface="Segoe UI" panose="020B0502040204020203" pitchFamily="34" charset="0"/>
                <a:cs typeface="Segoe UI" panose="020B0502040204020203" pitchFamily="34" charset="0"/>
              </a:rPr>
              <a:t>elerdir</a:t>
            </a:r>
            <a:r>
              <a:rPr lang="tr-TR" sz="3600" b="1"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871985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b="1" dirty="0" smtClean="0">
                <a:solidFill>
                  <a:srgbClr val="002060"/>
                </a:solidFill>
                <a:latin typeface="Segoe UI" panose="020B0502040204020203" pitchFamily="34" charset="0"/>
                <a:cs typeface="Segoe UI" panose="020B0502040204020203" pitchFamily="34" charset="0"/>
              </a:rPr>
              <a:t>                               4. Kamu </a:t>
            </a:r>
            <a:r>
              <a:rPr lang="tr-TR" b="1" dirty="0">
                <a:solidFill>
                  <a:srgbClr val="002060"/>
                </a:solidFill>
                <a:latin typeface="Segoe UI" panose="020B0502040204020203" pitchFamily="34" charset="0"/>
                <a:cs typeface="Segoe UI" panose="020B0502040204020203" pitchFamily="34" charset="0"/>
              </a:rPr>
              <a:t>Görevlileri Etik Kurulu </a:t>
            </a:r>
          </a:p>
          <a:p>
            <a:r>
              <a:rPr lang="tr-TR" dirty="0" smtClean="0"/>
              <a:t>     Kamu </a:t>
            </a:r>
            <a:r>
              <a:rPr lang="tr-TR" dirty="0"/>
              <a:t>Görevlileri Etik Kurulu’na ‘http://www.etik.gov.tr/</a:t>
            </a:r>
            <a:r>
              <a:rPr lang="tr-TR" dirty="0" err="1"/>
              <a:t>basvuru-sartlari</a:t>
            </a:r>
            <a:r>
              <a:rPr lang="tr-TR" dirty="0"/>
              <a:t>/’ adresi üzerinden başvuru şartlarına ilişkin bilgi edinebilir</a:t>
            </a:r>
            <a:r>
              <a:rPr lang="tr-TR" dirty="0" smtClean="0"/>
              <a:t>.</a:t>
            </a:r>
          </a:p>
          <a:p>
            <a:endParaRPr lang="tr-TR" dirty="0" smtClean="0"/>
          </a:p>
          <a:p>
            <a:endParaRPr lang="tr-TR" dirty="0"/>
          </a:p>
        </p:txBody>
      </p:sp>
      <p:pic>
        <p:nvPicPr>
          <p:cNvPr id="5" name="Resim 4"/>
          <p:cNvPicPr>
            <a:picLocks noChangeAspect="1"/>
          </p:cNvPicPr>
          <p:nvPr/>
        </p:nvPicPr>
        <p:blipFill>
          <a:blip r:embed="rId2"/>
          <a:stretch>
            <a:fillRect/>
          </a:stretch>
        </p:blipFill>
        <p:spPr>
          <a:xfrm>
            <a:off x="2576639" y="3248470"/>
            <a:ext cx="6535635" cy="2620624"/>
          </a:xfrm>
          <a:prstGeom prst="rect">
            <a:avLst/>
          </a:prstGeom>
        </p:spPr>
      </p:pic>
      <p:sp>
        <p:nvSpPr>
          <p:cNvPr id="6" name="Unvan 1"/>
          <p:cNvSpPr>
            <a:spLocks noGrp="1"/>
          </p:cNvSpPr>
          <p:nvPr>
            <p:ph type="title"/>
          </p:nvPr>
        </p:nvSpPr>
        <p:spPr>
          <a:xfrm>
            <a:off x="1097280" y="286603"/>
            <a:ext cx="10058400" cy="1450757"/>
          </a:xfrm>
        </p:spPr>
        <p:txBody>
          <a:bodyPr anchor="ctr">
            <a:normAutofit/>
          </a:bodyPr>
          <a:lstStyle/>
          <a:p>
            <a:pPr algn="ctr"/>
            <a:r>
              <a:rPr lang="tr-TR" sz="3600" b="1" dirty="0" err="1">
                <a:latin typeface="Segoe UI" panose="020B0502040204020203" pitchFamily="34" charset="0"/>
                <a:cs typeface="Segoe UI" panose="020B0502040204020203" pitchFamily="34" charset="0"/>
              </a:rPr>
              <a:t>Mobbinge</a:t>
            </a:r>
            <a:r>
              <a:rPr lang="tr-TR" sz="3600" b="1" dirty="0">
                <a:latin typeface="Segoe UI" panose="020B0502040204020203" pitchFamily="34" charset="0"/>
                <a:cs typeface="Segoe UI" panose="020B0502040204020203" pitchFamily="34" charset="0"/>
              </a:rPr>
              <a:t> </a:t>
            </a:r>
            <a:r>
              <a:rPr lang="tr-TR" sz="3600" b="1" dirty="0" smtClean="0">
                <a:latin typeface="Segoe UI" panose="020B0502040204020203" pitchFamily="34" charset="0"/>
                <a:cs typeface="Segoe UI" panose="020B0502040204020203" pitchFamily="34" charset="0"/>
              </a:rPr>
              <a:t>Karşı </a:t>
            </a:r>
            <a:r>
              <a:rPr lang="tr-TR" sz="3600" b="1" dirty="0">
                <a:latin typeface="Segoe UI" panose="020B0502040204020203" pitchFamily="34" charset="0"/>
                <a:cs typeface="Segoe UI" panose="020B0502040204020203" pitchFamily="34" charset="0"/>
              </a:rPr>
              <a:t>B</a:t>
            </a:r>
            <a:r>
              <a:rPr lang="tr-TR" sz="3600" b="1" dirty="0" smtClean="0">
                <a:latin typeface="Segoe UI" panose="020B0502040204020203" pitchFamily="34" charset="0"/>
                <a:cs typeface="Segoe UI" panose="020B0502040204020203" pitchFamily="34" charset="0"/>
              </a:rPr>
              <a:t>aşvuru </a:t>
            </a:r>
            <a:r>
              <a:rPr lang="tr-TR" sz="3600" b="1" dirty="0">
                <a:latin typeface="Segoe UI" panose="020B0502040204020203" pitchFamily="34" charset="0"/>
                <a:cs typeface="Segoe UI" panose="020B0502040204020203" pitchFamily="34" charset="0"/>
              </a:rPr>
              <a:t>Y</a:t>
            </a:r>
            <a:r>
              <a:rPr lang="tr-TR" sz="3600" b="1" dirty="0" smtClean="0">
                <a:latin typeface="Segoe UI" panose="020B0502040204020203" pitchFamily="34" charset="0"/>
                <a:cs typeface="Segoe UI" panose="020B0502040204020203" pitchFamily="34" charset="0"/>
              </a:rPr>
              <a:t>olları </a:t>
            </a:r>
            <a:r>
              <a:rPr lang="tr-TR" sz="3600" b="1" dirty="0">
                <a:latin typeface="Segoe UI" panose="020B0502040204020203" pitchFamily="34" charset="0"/>
                <a:cs typeface="Segoe UI" panose="020B0502040204020203" pitchFamily="34" charset="0"/>
              </a:rPr>
              <a:t>N</a:t>
            </a:r>
            <a:r>
              <a:rPr lang="tr-TR" sz="3600" b="1" dirty="0" smtClean="0">
                <a:latin typeface="Segoe UI" panose="020B0502040204020203" pitchFamily="34" charset="0"/>
                <a:cs typeface="Segoe UI" panose="020B0502040204020203" pitchFamily="34" charset="0"/>
              </a:rPr>
              <a:t>elerdir</a:t>
            </a:r>
            <a:r>
              <a:rPr lang="tr-TR" sz="3600" b="1"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278282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chor="ctr">
            <a:normAutofit/>
          </a:bodyPr>
          <a:lstStyle/>
          <a:p>
            <a:pPr algn="ctr"/>
            <a:r>
              <a:rPr lang="tr-TR" sz="3600" b="1" dirty="0">
                <a:latin typeface="Segoe UI" panose="020B0502040204020203" pitchFamily="34" charset="0"/>
                <a:cs typeface="Segoe UI" panose="020B0502040204020203" pitchFamily="34" charset="0"/>
              </a:rPr>
              <a:t/>
            </a:r>
            <a:br>
              <a:rPr lang="tr-TR" sz="3600" b="1" dirty="0">
                <a:latin typeface="Segoe UI" panose="020B0502040204020203" pitchFamily="34" charset="0"/>
                <a:cs typeface="Segoe UI" panose="020B0502040204020203" pitchFamily="34" charset="0"/>
              </a:rPr>
            </a:br>
            <a:endParaRPr lang="tr-TR" sz="3600" b="1" dirty="0">
              <a:latin typeface="Segoe UI" panose="020B0502040204020203" pitchFamily="34" charset="0"/>
              <a:cs typeface="Segoe UI" panose="020B0502040204020203" pitchFamily="34" charset="0"/>
            </a:endParaRPr>
          </a:p>
        </p:txBody>
      </p:sp>
      <p:sp>
        <p:nvSpPr>
          <p:cNvPr id="3" name="İçerik Yer Tutucusu 2"/>
          <p:cNvSpPr>
            <a:spLocks noGrp="1"/>
          </p:cNvSpPr>
          <p:nvPr>
            <p:ph idx="1"/>
          </p:nvPr>
        </p:nvSpPr>
        <p:spPr>
          <a:xfrm>
            <a:off x="429209" y="1845733"/>
            <a:ext cx="11560628" cy="4321801"/>
          </a:xfrm>
        </p:spPr>
        <p:txBody>
          <a:bodyPr>
            <a:normAutofit/>
          </a:bodyPr>
          <a:lstStyle/>
          <a:p>
            <a:pPr algn="ctr"/>
            <a:r>
              <a:rPr lang="tr-TR" sz="1800" b="1" dirty="0" smtClean="0">
                <a:solidFill>
                  <a:srgbClr val="7030A0"/>
                </a:solidFill>
                <a:latin typeface="Segoe UI" panose="020B0502040204020203" pitchFamily="34" charset="0"/>
                <a:cs typeface="Segoe UI" panose="020B0502040204020203" pitchFamily="34" charset="0"/>
              </a:rPr>
              <a:t> 5. Kamu </a:t>
            </a:r>
            <a:r>
              <a:rPr lang="tr-TR" sz="1800" b="1" dirty="0">
                <a:solidFill>
                  <a:srgbClr val="7030A0"/>
                </a:solidFill>
                <a:latin typeface="Segoe UI" panose="020B0502040204020203" pitchFamily="34" charset="0"/>
                <a:cs typeface="Segoe UI" panose="020B0502040204020203" pitchFamily="34" charset="0"/>
              </a:rPr>
              <a:t>Denetçiliği Kurumuna </a:t>
            </a:r>
            <a:r>
              <a:rPr lang="tr-TR" sz="1800" b="1" dirty="0" smtClean="0">
                <a:solidFill>
                  <a:srgbClr val="7030A0"/>
                </a:solidFill>
                <a:latin typeface="Segoe UI" panose="020B0502040204020203" pitchFamily="34" charset="0"/>
                <a:cs typeface="Segoe UI" panose="020B0502040204020203" pitchFamily="34" charset="0"/>
              </a:rPr>
              <a:t>Başvuru</a:t>
            </a:r>
          </a:p>
          <a:p>
            <a:pPr algn="just"/>
            <a:r>
              <a:rPr lang="tr-TR" sz="1800" dirty="0" smtClean="0">
                <a:latin typeface="Segoe UI" panose="020B0502040204020203" pitchFamily="34" charset="0"/>
                <a:cs typeface="Segoe UI" panose="020B0502040204020203" pitchFamily="34" charset="0"/>
              </a:rPr>
              <a:t>Psikolojik </a:t>
            </a:r>
            <a:r>
              <a:rPr lang="tr-TR" sz="1800" dirty="0">
                <a:latin typeface="Segoe UI" panose="020B0502040204020203" pitchFamily="34" charset="0"/>
                <a:cs typeface="Segoe UI" panose="020B0502040204020203" pitchFamily="34" charset="0"/>
              </a:rPr>
              <a:t>tacizin eğer idarenin eylem veya işlemlerinden kaynaklandığı iddia ediliyorsa, herhangi bir ücret ödemeksizin Kamu Denetçiliği Kurumuna şikayet başvurusu yapabilir. </a:t>
            </a:r>
            <a:r>
              <a:rPr lang="tr-TR" sz="1800" dirty="0" smtClean="0">
                <a:latin typeface="Segoe UI" panose="020B0502040204020203" pitchFamily="34" charset="0"/>
                <a:cs typeface="Segoe UI" panose="020B0502040204020203" pitchFamily="34" charset="0"/>
              </a:rPr>
              <a:t>Şikayet </a:t>
            </a:r>
            <a:r>
              <a:rPr lang="tr-TR" sz="1800" dirty="0">
                <a:latin typeface="Segoe UI" panose="020B0502040204020203" pitchFamily="34" charset="0"/>
                <a:cs typeface="Segoe UI" panose="020B0502040204020203" pitchFamily="34" charset="0"/>
              </a:rPr>
              <a:t>eden kişilerin gerçek veya tüzel kişi olması mümkündür. Şikayet dilekçeleri; posta, elektronik posta, faks ve web sayfasından elektronik sistem yoluyla yapılabileceği gibi illerde valilikler, ilçelerde kaymakamlıklar aracılığıyla da yapılabilmektedir.</a:t>
            </a:r>
          </a:p>
          <a:p>
            <a:pPr algn="just"/>
            <a:r>
              <a:rPr lang="tr-TR" sz="1800" dirty="0">
                <a:latin typeface="Segoe UI" panose="020B0502040204020203" pitchFamily="34" charset="0"/>
                <a:cs typeface="Segoe UI" panose="020B0502040204020203" pitchFamily="34" charset="0"/>
              </a:rPr>
              <a:t> Başvuru adresi: </a:t>
            </a:r>
            <a:r>
              <a:rPr lang="tr-TR" sz="1800" dirty="0">
                <a:latin typeface="Segoe UI" panose="020B0502040204020203" pitchFamily="34" charset="0"/>
                <a:cs typeface="Segoe UI" panose="020B0502040204020203" pitchFamily="34" charset="0"/>
                <a:hlinkClick r:id="rId2"/>
              </a:rPr>
              <a:t>https://ebasvuru.ombudsman.gov.tr</a:t>
            </a:r>
            <a:r>
              <a:rPr lang="tr-TR" sz="1800" dirty="0" smtClean="0">
                <a:latin typeface="Segoe UI" panose="020B0502040204020203" pitchFamily="34" charset="0"/>
                <a:cs typeface="Segoe UI" panose="020B0502040204020203" pitchFamily="34" charset="0"/>
                <a:hlinkClick r:id="rId2"/>
              </a:rPr>
              <a:t>/</a:t>
            </a:r>
            <a:endParaRPr lang="tr-TR" sz="1800" dirty="0" smtClean="0">
              <a:latin typeface="Segoe UI" panose="020B0502040204020203" pitchFamily="34" charset="0"/>
              <a:cs typeface="Segoe UI" panose="020B0502040204020203" pitchFamily="34" charset="0"/>
            </a:endParaRPr>
          </a:p>
          <a:p>
            <a:pPr algn="just"/>
            <a:endParaRPr lang="tr-TR" sz="1800" dirty="0">
              <a:latin typeface="Segoe UI" panose="020B0502040204020203" pitchFamily="34" charset="0"/>
              <a:cs typeface="Segoe UI" panose="020B0502040204020203" pitchFamily="34" charset="0"/>
            </a:endParaRPr>
          </a:p>
          <a:p>
            <a:pPr algn="just"/>
            <a:endParaRPr lang="tr-TR" sz="1800" dirty="0">
              <a:latin typeface="Segoe UI" panose="020B0502040204020203" pitchFamily="34" charset="0"/>
              <a:cs typeface="Segoe UI" panose="020B0502040204020203" pitchFamily="34" charset="0"/>
            </a:endParaRPr>
          </a:p>
        </p:txBody>
      </p:sp>
      <p:pic>
        <p:nvPicPr>
          <p:cNvPr id="4" name="Resim 3"/>
          <p:cNvPicPr>
            <a:picLocks noChangeAspect="1"/>
          </p:cNvPicPr>
          <p:nvPr/>
        </p:nvPicPr>
        <p:blipFill>
          <a:blip r:embed="rId3"/>
          <a:stretch>
            <a:fillRect/>
          </a:stretch>
        </p:blipFill>
        <p:spPr>
          <a:xfrm>
            <a:off x="2570683" y="3979170"/>
            <a:ext cx="6285521" cy="1889924"/>
          </a:xfrm>
          <a:prstGeom prst="rect">
            <a:avLst/>
          </a:prstGeom>
        </p:spPr>
      </p:pic>
      <p:sp>
        <p:nvSpPr>
          <p:cNvPr id="5" name="Unvan 1"/>
          <p:cNvSpPr txBox="1">
            <a:spLocks/>
          </p:cNvSpPr>
          <p:nvPr/>
        </p:nvSpPr>
        <p:spPr>
          <a:xfrm>
            <a:off x="1249680" y="439003"/>
            <a:ext cx="10058400" cy="1450757"/>
          </a:xfrm>
          <a:prstGeom prst="rect">
            <a:avLst/>
          </a:prstGeom>
        </p:spPr>
        <p:txBody>
          <a:bodyPr vert="horz" lIns="91440" tIns="45720" rIns="91440" bIns="45720" rtlCol="0" anchor="ctr">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z="3600" b="1" smtClean="0">
                <a:latin typeface="Segoe UI" panose="020B0502040204020203" pitchFamily="34" charset="0"/>
                <a:cs typeface="Segoe UI" panose="020B0502040204020203" pitchFamily="34" charset="0"/>
              </a:rPr>
              <a:t>Mobbinge Karşı Başvuru Yolları Nelerdir?</a:t>
            </a:r>
            <a:endParaRPr lang="tr-TR"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6223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39959" y="1913708"/>
            <a:ext cx="3872204" cy="3888999"/>
          </a:xfrm>
          <a:prstGeom prst="rect">
            <a:avLst/>
          </a:prstGeom>
        </p:spPr>
      </p:pic>
      <p:sp>
        <p:nvSpPr>
          <p:cNvPr id="5" name="Dikdörtgen 4"/>
          <p:cNvSpPr/>
          <p:nvPr/>
        </p:nvSpPr>
        <p:spPr>
          <a:xfrm>
            <a:off x="4152122" y="2652442"/>
            <a:ext cx="7651102" cy="2585323"/>
          </a:xfrm>
          <a:prstGeom prst="rect">
            <a:avLst/>
          </a:prstGeom>
        </p:spPr>
        <p:txBody>
          <a:bodyPr wrap="square" anchor="ctr">
            <a:spAutoFit/>
          </a:bodyPr>
          <a:lstStyle/>
          <a:p>
            <a:pPr algn="just"/>
            <a:r>
              <a:rPr lang="tr-TR" dirty="0" smtClean="0">
                <a:latin typeface="Segoe UI" panose="020B0502040204020203" pitchFamily="34" charset="0"/>
                <a:cs typeface="Segoe UI" panose="020B0502040204020203" pitchFamily="34" charset="0"/>
              </a:rPr>
              <a:t>Çalışma Bakanlığı tarafından 2017 yılında yayımlanan </a:t>
            </a:r>
            <a:r>
              <a:rPr lang="tr-TR" dirty="0" err="1" smtClean="0">
                <a:latin typeface="Segoe UI" panose="020B0502040204020203" pitchFamily="34" charset="0"/>
                <a:cs typeface="Segoe UI" panose="020B0502040204020203" pitchFamily="34" charset="0"/>
              </a:rPr>
              <a:t>Mobbingle</a:t>
            </a:r>
            <a:r>
              <a:rPr lang="tr-TR" dirty="0" smtClean="0">
                <a:latin typeface="Segoe UI" panose="020B0502040204020203" pitchFamily="34" charset="0"/>
                <a:cs typeface="Segoe UI" panose="020B0502040204020203" pitchFamily="34" charset="0"/>
              </a:rPr>
              <a:t> Mücadele Rehberi’nde iş yerinde psikolojik taciz;</a:t>
            </a:r>
          </a:p>
          <a:p>
            <a:pPr algn="just"/>
            <a:endParaRPr lang="tr-TR" dirty="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işyerlerinde bir veya birden fazla kişi tarafından diğer kişi ya da kişilere yönelik gerçekleştirilen, belirli bir süre sistematik biçimde devam eden, yıldırma, </a:t>
            </a:r>
            <a:r>
              <a:rPr lang="tr-TR" dirty="0" err="1" smtClean="0">
                <a:latin typeface="Segoe UI" panose="020B0502040204020203" pitchFamily="34" charset="0"/>
                <a:cs typeface="Segoe UI" panose="020B0502040204020203" pitchFamily="34" charset="0"/>
              </a:rPr>
              <a:t>pasifize</a:t>
            </a:r>
            <a:r>
              <a:rPr lang="tr-TR" dirty="0" smtClean="0">
                <a:latin typeface="Segoe UI" panose="020B0502040204020203" pitchFamily="34" charset="0"/>
                <a:cs typeface="Segoe UI" panose="020B0502040204020203" pitchFamily="34" charset="0"/>
              </a:rPr>
              <a:t> etme veya işten uzaklaştırmayı amaçlayan; mağdur ya da mağdurların kişilik değerlerine, mesleki durumlarına, sosyal ilişkilerine veya sağlıklarına zarar veren; kötü niyetli, kasıtlı, olumsuz tutum ve davranışlar bütünü olarak tanımlanmıştır. </a:t>
            </a:r>
          </a:p>
        </p:txBody>
      </p:sp>
      <p:sp>
        <p:nvSpPr>
          <p:cNvPr id="6"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893780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29208" y="1845734"/>
            <a:ext cx="11215396" cy="4023360"/>
          </a:xfrm>
        </p:spPr>
        <p:txBody>
          <a:bodyPr/>
          <a:lstStyle/>
          <a:p>
            <a:pPr algn="just"/>
            <a:endParaRPr lang="tr-TR" dirty="0" smtClean="0">
              <a:latin typeface="Segoe UI" panose="020B0502040204020203" pitchFamily="34" charset="0"/>
              <a:cs typeface="Segoe UI" panose="020B0502040204020203" pitchFamily="34" charset="0"/>
            </a:endParaRPr>
          </a:p>
          <a:p>
            <a:pPr algn="ctr"/>
            <a:r>
              <a:rPr lang="tr-TR" b="1" dirty="0" smtClean="0">
                <a:solidFill>
                  <a:srgbClr val="00B050"/>
                </a:solidFill>
                <a:latin typeface="Segoe UI" panose="020B0502040204020203" pitchFamily="34" charset="0"/>
                <a:cs typeface="Segoe UI" panose="020B0502040204020203" pitchFamily="34" charset="0"/>
              </a:rPr>
              <a:t>6. </a:t>
            </a:r>
            <a:r>
              <a:rPr lang="tr-TR" b="1" dirty="0">
                <a:solidFill>
                  <a:srgbClr val="00B050"/>
                </a:solidFill>
                <a:latin typeface="Segoe UI" panose="020B0502040204020203" pitchFamily="34" charset="0"/>
                <a:cs typeface="Segoe UI" panose="020B0502040204020203" pitchFamily="34" charset="0"/>
              </a:rPr>
              <a:t>Türkiye İnsan </a:t>
            </a:r>
            <a:r>
              <a:rPr lang="tr-TR" b="1" dirty="0" smtClean="0">
                <a:solidFill>
                  <a:srgbClr val="00B050"/>
                </a:solidFill>
                <a:latin typeface="Segoe UI" panose="020B0502040204020203" pitchFamily="34" charset="0"/>
                <a:cs typeface="Segoe UI" panose="020B0502040204020203" pitchFamily="34" charset="0"/>
              </a:rPr>
              <a:t>Hakları ve </a:t>
            </a:r>
            <a:r>
              <a:rPr lang="tr-TR" b="1" dirty="0">
                <a:solidFill>
                  <a:srgbClr val="00B050"/>
                </a:solidFill>
                <a:latin typeface="Segoe UI" panose="020B0502040204020203" pitchFamily="34" charset="0"/>
                <a:cs typeface="Segoe UI" panose="020B0502040204020203" pitchFamily="34" charset="0"/>
              </a:rPr>
              <a:t>Eşitlik Kurumu</a:t>
            </a:r>
          </a:p>
          <a:p>
            <a:pPr algn="just"/>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Mobbingin</a:t>
            </a:r>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her şeyden önce bir insan hakkı ihlali olması sebebiyle, insan haklarının korunması, geliştirilmesi ve ayrımcılığın önlenmesi konusunda Türkiye İnsan Hakları ve Eşitlik Kurumu’na başvuru yapabilir. </a:t>
            </a:r>
            <a:endParaRPr lang="tr-TR" dirty="0" smtClean="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    Ancak </a:t>
            </a:r>
            <a:r>
              <a:rPr lang="tr-TR" dirty="0">
                <a:latin typeface="Segoe UI" panose="020B0502040204020203" pitchFamily="34" charset="0"/>
                <a:cs typeface="Segoe UI" panose="020B0502040204020203" pitchFamily="34" charset="0"/>
              </a:rPr>
              <a:t>başvurularda </a:t>
            </a:r>
            <a:r>
              <a:rPr lang="tr-TR" dirty="0" err="1">
                <a:latin typeface="Segoe UI" panose="020B0502040204020203" pitchFamily="34" charset="0"/>
                <a:cs typeface="Segoe UI" panose="020B0502040204020203" pitchFamily="34" charset="0"/>
              </a:rPr>
              <a:t>mobbing</a:t>
            </a:r>
            <a:r>
              <a:rPr lang="tr-TR" dirty="0">
                <a:latin typeface="Segoe UI" panose="020B0502040204020203" pitchFamily="34" charset="0"/>
                <a:cs typeface="Segoe UI" panose="020B0502040204020203" pitchFamily="34" charset="0"/>
              </a:rPr>
              <a:t> eylemlerinin cinsiyet, ırk, renk, dil, din, inanç, mezhep, felsefi ve siyasi görüş, etnik köken, servet, doğum, medeni hâl, sağlık durumu, engellilik ve yaş temellerine dayanılarak yapılması ve ayrımcılık yasağını ihlal ettiği iddiasının yer alması gerekmektedir. </a:t>
            </a:r>
            <a:endParaRPr lang="tr-TR" dirty="0" smtClean="0">
              <a:latin typeface="Segoe UI" panose="020B0502040204020203" pitchFamily="34" charset="0"/>
              <a:cs typeface="Segoe UI" panose="020B0502040204020203" pitchFamily="34" charset="0"/>
            </a:endParaRPr>
          </a:p>
          <a:p>
            <a:pPr algn="just"/>
            <a:r>
              <a:rPr lang="tr-TR" b="1" dirty="0">
                <a:solidFill>
                  <a:srgbClr val="FF0000"/>
                </a:solidFill>
                <a:latin typeface="Segoe UI" panose="020B0502040204020203" pitchFamily="34" charset="0"/>
                <a:cs typeface="Segoe UI" panose="020B0502040204020203" pitchFamily="34" charset="0"/>
              </a:rPr>
              <a:t> </a:t>
            </a:r>
            <a:r>
              <a:rPr lang="tr-TR" b="1" dirty="0" smtClean="0">
                <a:solidFill>
                  <a:srgbClr val="FF0000"/>
                </a:solidFill>
                <a:latin typeface="Segoe UI" panose="020B0502040204020203" pitchFamily="34" charset="0"/>
                <a:cs typeface="Segoe UI" panose="020B0502040204020203" pitchFamily="34" charset="0"/>
              </a:rPr>
              <a:t>                                         Başvurudan </a:t>
            </a:r>
            <a:r>
              <a:rPr lang="tr-TR" b="1" dirty="0">
                <a:solidFill>
                  <a:srgbClr val="FF0000"/>
                </a:solidFill>
                <a:latin typeface="Segoe UI" panose="020B0502040204020203" pitchFamily="34" charset="0"/>
                <a:cs typeface="Segoe UI" panose="020B0502040204020203" pitchFamily="34" charset="0"/>
              </a:rPr>
              <a:t>kesinlikle ücret alınmaz. </a:t>
            </a:r>
          </a:p>
        </p:txBody>
      </p:sp>
      <p:sp>
        <p:nvSpPr>
          <p:cNvPr id="4" name="Unvan 1"/>
          <p:cNvSpPr>
            <a:spLocks noGrp="1"/>
          </p:cNvSpPr>
          <p:nvPr>
            <p:ph type="title"/>
          </p:nvPr>
        </p:nvSpPr>
        <p:spPr/>
        <p:txBody>
          <a:bodyPr anchor="ctr">
            <a:normAutofit/>
          </a:bodyPr>
          <a:lstStyle/>
          <a:p>
            <a:pPr algn="ctr"/>
            <a:r>
              <a:rPr lang="tr-TR" sz="3600" b="1" dirty="0" err="1">
                <a:latin typeface="Segoe UI" panose="020B0502040204020203" pitchFamily="34" charset="0"/>
                <a:cs typeface="Segoe UI" panose="020B0502040204020203" pitchFamily="34" charset="0"/>
              </a:rPr>
              <a:t>Mobbinge</a:t>
            </a:r>
            <a:r>
              <a:rPr lang="tr-TR" sz="3600" b="1" dirty="0">
                <a:latin typeface="Segoe UI" panose="020B0502040204020203" pitchFamily="34" charset="0"/>
                <a:cs typeface="Segoe UI" panose="020B0502040204020203" pitchFamily="34" charset="0"/>
              </a:rPr>
              <a:t> </a:t>
            </a:r>
            <a:r>
              <a:rPr lang="tr-TR" sz="3600" b="1" dirty="0" smtClean="0">
                <a:latin typeface="Segoe UI" panose="020B0502040204020203" pitchFamily="34" charset="0"/>
                <a:cs typeface="Segoe UI" panose="020B0502040204020203" pitchFamily="34" charset="0"/>
              </a:rPr>
              <a:t>Karşı </a:t>
            </a:r>
            <a:r>
              <a:rPr lang="tr-TR" sz="3600" b="1" dirty="0">
                <a:latin typeface="Segoe UI" panose="020B0502040204020203" pitchFamily="34" charset="0"/>
                <a:cs typeface="Segoe UI" panose="020B0502040204020203" pitchFamily="34" charset="0"/>
              </a:rPr>
              <a:t>B</a:t>
            </a:r>
            <a:r>
              <a:rPr lang="tr-TR" sz="3600" b="1" dirty="0" smtClean="0">
                <a:latin typeface="Segoe UI" panose="020B0502040204020203" pitchFamily="34" charset="0"/>
                <a:cs typeface="Segoe UI" panose="020B0502040204020203" pitchFamily="34" charset="0"/>
              </a:rPr>
              <a:t>aşvuru </a:t>
            </a:r>
            <a:r>
              <a:rPr lang="tr-TR" sz="3600" b="1" dirty="0">
                <a:latin typeface="Segoe UI" panose="020B0502040204020203" pitchFamily="34" charset="0"/>
                <a:cs typeface="Segoe UI" panose="020B0502040204020203" pitchFamily="34" charset="0"/>
              </a:rPr>
              <a:t>Y</a:t>
            </a:r>
            <a:r>
              <a:rPr lang="tr-TR" sz="3600" b="1" dirty="0" smtClean="0">
                <a:latin typeface="Segoe UI" panose="020B0502040204020203" pitchFamily="34" charset="0"/>
                <a:cs typeface="Segoe UI" panose="020B0502040204020203" pitchFamily="34" charset="0"/>
              </a:rPr>
              <a:t>olları </a:t>
            </a:r>
            <a:r>
              <a:rPr lang="tr-TR" sz="3600" b="1" dirty="0">
                <a:latin typeface="Segoe UI" panose="020B0502040204020203" pitchFamily="34" charset="0"/>
                <a:cs typeface="Segoe UI" panose="020B0502040204020203" pitchFamily="34" charset="0"/>
              </a:rPr>
              <a:t>N</a:t>
            </a:r>
            <a:r>
              <a:rPr lang="tr-TR" sz="3600" b="1" dirty="0" smtClean="0">
                <a:latin typeface="Segoe UI" panose="020B0502040204020203" pitchFamily="34" charset="0"/>
                <a:cs typeface="Segoe UI" panose="020B0502040204020203" pitchFamily="34" charset="0"/>
              </a:rPr>
              <a:t>elerdir</a:t>
            </a:r>
            <a:r>
              <a:rPr lang="tr-TR" sz="3600" b="1"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871555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just"/>
            <a:r>
              <a:rPr lang="tr-TR" dirty="0" smtClean="0">
                <a:latin typeface="Segoe UI" panose="020B0502040204020203" pitchFamily="34" charset="0"/>
                <a:cs typeface="Segoe UI" panose="020B0502040204020203" pitchFamily="34" charset="0"/>
              </a:rPr>
              <a:t>         Başvurular </a:t>
            </a:r>
            <a:r>
              <a:rPr lang="tr-TR" dirty="0">
                <a:latin typeface="Segoe UI" panose="020B0502040204020203" pitchFamily="34" charset="0"/>
                <a:cs typeface="Segoe UI" panose="020B0502040204020203" pitchFamily="34" charset="0"/>
              </a:rPr>
              <a:t>ayrımcılık yasağı ihlalinden zarar gördüğü iddiasında bulunan her gerçek ve tüzel kişi tarafından yapılabilir. Başvuruyu, illerde valilikler, ilçelerde kaymakamlıklar aracılığıyla yapabileceğiniz gibi internet üzerinden de gerçekleştirebilirsiniz</a:t>
            </a:r>
            <a:r>
              <a:rPr lang="tr-TR" dirty="0" smtClean="0">
                <a:latin typeface="Segoe UI" panose="020B0502040204020203" pitchFamily="34" charset="0"/>
                <a:cs typeface="Segoe UI" panose="020B0502040204020203" pitchFamily="34" charset="0"/>
              </a:rPr>
              <a:t>.</a:t>
            </a:r>
          </a:p>
          <a:p>
            <a:pPr algn="just"/>
            <a:r>
              <a:rPr lang="tr-TR" dirty="0">
                <a:latin typeface="Segoe UI" panose="020B0502040204020203" pitchFamily="34" charset="0"/>
                <a:cs typeface="Segoe UI" panose="020B0502040204020203" pitchFamily="34" charset="0"/>
              </a:rPr>
              <a:t> </a:t>
            </a:r>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Ancak, Kuruma başvurmadan önce ihlal edildiğini düşündüğünüz hususların düzeltilmesini karşı taraftan talep etmeniz gerekir</a:t>
            </a:r>
            <a:r>
              <a:rPr lang="tr-TR" dirty="0" smtClean="0">
                <a:latin typeface="Segoe UI" panose="020B0502040204020203" pitchFamily="34" charset="0"/>
                <a:cs typeface="Segoe UI" panose="020B0502040204020203" pitchFamily="34" charset="0"/>
              </a:rPr>
              <a:t>.</a:t>
            </a:r>
          </a:p>
          <a:p>
            <a:pPr algn="just"/>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 Telefon+90312 422 78 00 </a:t>
            </a:r>
            <a:endParaRPr lang="tr-TR" dirty="0" smtClean="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Faks+90312 422 78 </a:t>
            </a:r>
            <a:r>
              <a:rPr lang="tr-TR" dirty="0" smtClean="0">
                <a:latin typeface="Segoe UI" panose="020B0502040204020203" pitchFamily="34" charset="0"/>
                <a:cs typeface="Segoe UI" panose="020B0502040204020203" pitchFamily="34" charset="0"/>
              </a:rPr>
              <a:t>99</a:t>
            </a:r>
          </a:p>
          <a:p>
            <a:pPr algn="just"/>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 </a:t>
            </a:r>
            <a:r>
              <a:rPr lang="tr-TR" dirty="0" smtClean="0">
                <a:latin typeface="Segoe UI" panose="020B0502040204020203" pitchFamily="34" charset="0"/>
                <a:cs typeface="Segoe UI" panose="020B0502040204020203" pitchFamily="34" charset="0"/>
                <a:hlinkClick r:id="rId3"/>
              </a:rPr>
              <a:t>E-postabaskanlik@tihek.gov.tr</a:t>
            </a:r>
            <a:endParaRPr lang="tr-TR" dirty="0" smtClean="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 Kayıtlı Elektronik Posta (KEP)tihek@hs01.kep.tr </a:t>
            </a:r>
            <a:endParaRPr lang="tr-TR" dirty="0" smtClean="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 Adres: Yüksel </a:t>
            </a:r>
            <a:r>
              <a:rPr lang="tr-TR" dirty="0">
                <a:latin typeface="Segoe UI" panose="020B0502040204020203" pitchFamily="34" charset="0"/>
                <a:cs typeface="Segoe UI" panose="020B0502040204020203" pitchFamily="34" charset="0"/>
              </a:rPr>
              <a:t>Cad. No: 23 | 06650 | Kızılay-ANKARA </a:t>
            </a:r>
          </a:p>
          <a:p>
            <a:pPr algn="just"/>
            <a:endParaRPr lang="tr-TR" dirty="0">
              <a:latin typeface="Segoe UI" panose="020B0502040204020203" pitchFamily="34" charset="0"/>
              <a:cs typeface="Segoe UI" panose="020B0502040204020203" pitchFamily="34" charset="0"/>
            </a:endParaRPr>
          </a:p>
        </p:txBody>
      </p:sp>
      <p:sp>
        <p:nvSpPr>
          <p:cNvPr id="4" name="Unvan 1"/>
          <p:cNvSpPr>
            <a:spLocks noGrp="1"/>
          </p:cNvSpPr>
          <p:nvPr>
            <p:ph type="title"/>
          </p:nvPr>
        </p:nvSpPr>
        <p:spPr/>
        <p:txBody>
          <a:bodyPr anchor="ctr">
            <a:normAutofit/>
          </a:bodyPr>
          <a:lstStyle/>
          <a:p>
            <a:pPr algn="ctr"/>
            <a:r>
              <a:rPr lang="tr-TR" sz="3600" b="1" dirty="0" err="1">
                <a:latin typeface="Segoe UI" panose="020B0502040204020203" pitchFamily="34" charset="0"/>
                <a:cs typeface="Segoe UI" panose="020B0502040204020203" pitchFamily="34" charset="0"/>
              </a:rPr>
              <a:t>Mobbinge</a:t>
            </a:r>
            <a:r>
              <a:rPr lang="tr-TR" sz="3600" b="1" dirty="0">
                <a:latin typeface="Segoe UI" panose="020B0502040204020203" pitchFamily="34" charset="0"/>
                <a:cs typeface="Segoe UI" panose="020B0502040204020203" pitchFamily="34" charset="0"/>
              </a:rPr>
              <a:t> </a:t>
            </a:r>
            <a:r>
              <a:rPr lang="tr-TR" sz="3600" b="1" dirty="0" smtClean="0">
                <a:latin typeface="Segoe UI" panose="020B0502040204020203" pitchFamily="34" charset="0"/>
                <a:cs typeface="Segoe UI" panose="020B0502040204020203" pitchFamily="34" charset="0"/>
              </a:rPr>
              <a:t>Karşı </a:t>
            </a:r>
            <a:r>
              <a:rPr lang="tr-TR" sz="3600" b="1" dirty="0">
                <a:latin typeface="Segoe UI" panose="020B0502040204020203" pitchFamily="34" charset="0"/>
                <a:cs typeface="Segoe UI" panose="020B0502040204020203" pitchFamily="34" charset="0"/>
              </a:rPr>
              <a:t>B</a:t>
            </a:r>
            <a:r>
              <a:rPr lang="tr-TR" sz="3600" b="1" dirty="0" smtClean="0">
                <a:latin typeface="Segoe UI" panose="020B0502040204020203" pitchFamily="34" charset="0"/>
                <a:cs typeface="Segoe UI" panose="020B0502040204020203" pitchFamily="34" charset="0"/>
              </a:rPr>
              <a:t>aşvuru </a:t>
            </a:r>
            <a:r>
              <a:rPr lang="tr-TR" sz="3600" b="1" dirty="0">
                <a:latin typeface="Segoe UI" panose="020B0502040204020203" pitchFamily="34" charset="0"/>
                <a:cs typeface="Segoe UI" panose="020B0502040204020203" pitchFamily="34" charset="0"/>
              </a:rPr>
              <a:t>Y</a:t>
            </a:r>
            <a:r>
              <a:rPr lang="tr-TR" sz="3600" b="1" dirty="0" smtClean="0">
                <a:latin typeface="Segoe UI" panose="020B0502040204020203" pitchFamily="34" charset="0"/>
                <a:cs typeface="Segoe UI" panose="020B0502040204020203" pitchFamily="34" charset="0"/>
              </a:rPr>
              <a:t>olları </a:t>
            </a:r>
            <a:r>
              <a:rPr lang="tr-TR" sz="3600" b="1" dirty="0">
                <a:latin typeface="Segoe UI" panose="020B0502040204020203" pitchFamily="34" charset="0"/>
                <a:cs typeface="Segoe UI" panose="020B0502040204020203" pitchFamily="34" charset="0"/>
              </a:rPr>
              <a:t>N</a:t>
            </a:r>
            <a:r>
              <a:rPr lang="tr-TR" sz="3600" b="1" dirty="0" smtClean="0">
                <a:latin typeface="Segoe UI" panose="020B0502040204020203" pitchFamily="34" charset="0"/>
                <a:cs typeface="Segoe UI" panose="020B0502040204020203" pitchFamily="34" charset="0"/>
              </a:rPr>
              <a:t>elerdir</a:t>
            </a:r>
            <a:r>
              <a:rPr lang="tr-TR" sz="3600" b="1"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910395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ctr"/>
            <a:endParaRPr lang="tr-TR" dirty="0" smtClean="0">
              <a:latin typeface="Segoe UI" panose="020B0502040204020203" pitchFamily="34" charset="0"/>
              <a:cs typeface="Segoe UI" panose="020B0502040204020203" pitchFamily="34" charset="0"/>
            </a:endParaRPr>
          </a:p>
          <a:p>
            <a:pPr algn="ctr"/>
            <a:r>
              <a:rPr lang="tr-TR" dirty="0" smtClean="0">
                <a:latin typeface="Segoe UI" panose="020B0502040204020203" pitchFamily="34" charset="0"/>
                <a:cs typeface="Segoe UI" panose="020B0502040204020203" pitchFamily="34" charset="0"/>
              </a:rPr>
              <a:t>Ayrıca </a:t>
            </a:r>
            <a:r>
              <a:rPr lang="tr-TR" dirty="0">
                <a:latin typeface="Segoe UI" panose="020B0502040204020203" pitchFamily="34" charset="0"/>
                <a:cs typeface="Segoe UI" panose="020B0502040204020203" pitchFamily="34" charset="0"/>
              </a:rPr>
              <a:t>https://www.tihek.gov.tr/ web adresine girerek, sağda yer alan e-başvuru sekmesine tıklayabilirsiniz.</a:t>
            </a:r>
          </a:p>
        </p:txBody>
      </p:sp>
      <p:pic>
        <p:nvPicPr>
          <p:cNvPr id="5" name="Resim 4"/>
          <p:cNvPicPr>
            <a:picLocks noChangeAspect="1"/>
          </p:cNvPicPr>
          <p:nvPr/>
        </p:nvPicPr>
        <p:blipFill>
          <a:blip r:embed="rId2"/>
          <a:stretch>
            <a:fillRect/>
          </a:stretch>
        </p:blipFill>
        <p:spPr>
          <a:xfrm>
            <a:off x="4859478" y="3662570"/>
            <a:ext cx="2534004" cy="2314898"/>
          </a:xfrm>
          <a:prstGeom prst="rect">
            <a:avLst/>
          </a:prstGeom>
        </p:spPr>
      </p:pic>
      <p:sp>
        <p:nvSpPr>
          <p:cNvPr id="6" name="Unvan 1"/>
          <p:cNvSpPr>
            <a:spLocks noGrp="1"/>
          </p:cNvSpPr>
          <p:nvPr>
            <p:ph type="title"/>
          </p:nvPr>
        </p:nvSpPr>
        <p:spPr/>
        <p:txBody>
          <a:bodyPr anchor="ctr">
            <a:normAutofit/>
          </a:bodyPr>
          <a:lstStyle/>
          <a:p>
            <a:pPr algn="ctr"/>
            <a:r>
              <a:rPr lang="tr-TR" sz="3600" b="1" dirty="0" err="1">
                <a:latin typeface="Segoe UI" panose="020B0502040204020203" pitchFamily="34" charset="0"/>
                <a:cs typeface="Segoe UI" panose="020B0502040204020203" pitchFamily="34" charset="0"/>
              </a:rPr>
              <a:t>Mobbinge</a:t>
            </a:r>
            <a:r>
              <a:rPr lang="tr-TR" sz="3600" b="1" dirty="0">
                <a:latin typeface="Segoe UI" panose="020B0502040204020203" pitchFamily="34" charset="0"/>
                <a:cs typeface="Segoe UI" panose="020B0502040204020203" pitchFamily="34" charset="0"/>
              </a:rPr>
              <a:t> </a:t>
            </a:r>
            <a:r>
              <a:rPr lang="tr-TR" sz="3600" b="1" dirty="0" smtClean="0">
                <a:latin typeface="Segoe UI" panose="020B0502040204020203" pitchFamily="34" charset="0"/>
                <a:cs typeface="Segoe UI" panose="020B0502040204020203" pitchFamily="34" charset="0"/>
              </a:rPr>
              <a:t>Karşı </a:t>
            </a:r>
            <a:r>
              <a:rPr lang="tr-TR" sz="3600" b="1" dirty="0">
                <a:latin typeface="Segoe UI" panose="020B0502040204020203" pitchFamily="34" charset="0"/>
                <a:cs typeface="Segoe UI" panose="020B0502040204020203" pitchFamily="34" charset="0"/>
              </a:rPr>
              <a:t>B</a:t>
            </a:r>
            <a:r>
              <a:rPr lang="tr-TR" sz="3600" b="1" dirty="0" smtClean="0">
                <a:latin typeface="Segoe UI" panose="020B0502040204020203" pitchFamily="34" charset="0"/>
                <a:cs typeface="Segoe UI" panose="020B0502040204020203" pitchFamily="34" charset="0"/>
              </a:rPr>
              <a:t>aşvuru </a:t>
            </a:r>
            <a:r>
              <a:rPr lang="tr-TR" sz="3600" b="1" dirty="0">
                <a:latin typeface="Segoe UI" panose="020B0502040204020203" pitchFamily="34" charset="0"/>
                <a:cs typeface="Segoe UI" panose="020B0502040204020203" pitchFamily="34" charset="0"/>
              </a:rPr>
              <a:t>Y</a:t>
            </a:r>
            <a:r>
              <a:rPr lang="tr-TR" sz="3600" b="1" dirty="0" smtClean="0">
                <a:latin typeface="Segoe UI" panose="020B0502040204020203" pitchFamily="34" charset="0"/>
                <a:cs typeface="Segoe UI" panose="020B0502040204020203" pitchFamily="34" charset="0"/>
              </a:rPr>
              <a:t>olları </a:t>
            </a:r>
            <a:r>
              <a:rPr lang="tr-TR" sz="3600" b="1" dirty="0">
                <a:latin typeface="Segoe UI" panose="020B0502040204020203" pitchFamily="34" charset="0"/>
                <a:cs typeface="Segoe UI" panose="020B0502040204020203" pitchFamily="34" charset="0"/>
              </a:rPr>
              <a:t>N</a:t>
            </a:r>
            <a:r>
              <a:rPr lang="tr-TR" sz="3600" b="1" dirty="0" smtClean="0">
                <a:latin typeface="Segoe UI" panose="020B0502040204020203" pitchFamily="34" charset="0"/>
                <a:cs typeface="Segoe UI" panose="020B0502040204020203" pitchFamily="34" charset="0"/>
              </a:rPr>
              <a:t>elerdir</a:t>
            </a:r>
            <a:r>
              <a:rPr lang="tr-TR" sz="3600" b="1"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4187528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ctr"/>
            <a:r>
              <a:rPr lang="tr-TR" b="1" dirty="0" smtClean="0">
                <a:solidFill>
                  <a:srgbClr val="FF0000"/>
                </a:solidFill>
                <a:latin typeface="Segoe UI" panose="020B0502040204020203" pitchFamily="34" charset="0"/>
                <a:cs typeface="Segoe UI" panose="020B0502040204020203" pitchFamily="34" charset="0"/>
              </a:rPr>
              <a:t> 7. Yargı</a:t>
            </a:r>
          </a:p>
          <a:p>
            <a:r>
              <a:rPr lang="tr-TR" dirty="0" smtClean="0">
                <a:latin typeface="Segoe UI" panose="020B0502040204020203" pitchFamily="34" charset="0"/>
                <a:cs typeface="Segoe UI" panose="020B0502040204020203" pitchFamily="34" charset="0"/>
              </a:rPr>
              <a:t>     İş </a:t>
            </a:r>
            <a:r>
              <a:rPr lang="tr-TR" dirty="0">
                <a:latin typeface="Segoe UI" panose="020B0502040204020203" pitchFamily="34" charset="0"/>
                <a:cs typeface="Segoe UI" panose="020B0502040204020203" pitchFamily="34" charset="0"/>
              </a:rPr>
              <a:t>mahkemesine başvurarak İş sözleşmesi İş Kanunu m.24/II- b ve d kapsamında haklı nedenle fesih ile kıdem ve ihbar tazminatı haklarınızı kullanabilir</a:t>
            </a:r>
            <a:r>
              <a:rPr lang="tr-TR" dirty="0" smtClean="0">
                <a:latin typeface="Segoe UI" panose="020B0502040204020203" pitchFamily="34" charset="0"/>
                <a:cs typeface="Segoe UI" panose="020B0502040204020203" pitchFamily="34" charset="0"/>
              </a:rPr>
              <a:t>.</a:t>
            </a:r>
          </a:p>
          <a:p>
            <a:r>
              <a:rPr lang="tr-TR" dirty="0" smtClean="0">
                <a:latin typeface="Segoe UI" panose="020B0502040204020203" pitchFamily="34" charset="0"/>
                <a:cs typeface="Segoe UI" panose="020B0502040204020203" pitchFamily="34" charset="0"/>
              </a:rPr>
              <a:t>     Kişilik </a:t>
            </a:r>
            <a:r>
              <a:rPr lang="tr-TR" dirty="0">
                <a:latin typeface="Segoe UI" panose="020B0502040204020203" pitchFamily="34" charset="0"/>
                <a:cs typeface="Segoe UI" panose="020B0502040204020203" pitchFamily="34" charset="0"/>
              </a:rPr>
              <a:t>haklarının ihlal edildiği gerekçesiyle </a:t>
            </a:r>
            <a:r>
              <a:rPr lang="tr-TR" b="1" dirty="0">
                <a:latin typeface="Segoe UI" panose="020B0502040204020203" pitchFamily="34" charset="0"/>
                <a:cs typeface="Segoe UI" panose="020B0502040204020203" pitchFamily="34" charset="0"/>
              </a:rPr>
              <a:t>Asliye Hukuk Mahkemesi’ne Medeni Kanun ve Borçlar Kanunu’na dayalı maddi ve manevi tazminat davası </a:t>
            </a:r>
            <a:r>
              <a:rPr lang="tr-TR" dirty="0">
                <a:latin typeface="Segoe UI" panose="020B0502040204020203" pitchFamily="34" charset="0"/>
                <a:cs typeface="Segoe UI" panose="020B0502040204020203" pitchFamily="34" charset="0"/>
              </a:rPr>
              <a:t>açabilir. </a:t>
            </a:r>
            <a:endParaRPr lang="tr-TR" dirty="0" smtClean="0">
              <a:latin typeface="Segoe UI" panose="020B0502040204020203" pitchFamily="34" charset="0"/>
              <a:cs typeface="Segoe UI" panose="020B0502040204020203" pitchFamily="34" charset="0"/>
            </a:endParaRPr>
          </a:p>
          <a:p>
            <a:r>
              <a:rPr lang="tr-TR" b="1" dirty="0" smtClean="0">
                <a:solidFill>
                  <a:srgbClr val="FF0000"/>
                </a:solidFill>
                <a:latin typeface="Segoe UI" panose="020B0502040204020203" pitchFamily="34" charset="0"/>
                <a:cs typeface="Segoe UI" panose="020B0502040204020203" pitchFamily="34" charset="0"/>
              </a:rPr>
              <a:t>    İş </a:t>
            </a:r>
            <a:r>
              <a:rPr lang="tr-TR" b="1" dirty="0">
                <a:solidFill>
                  <a:srgbClr val="FF0000"/>
                </a:solidFill>
                <a:latin typeface="Segoe UI" panose="020B0502040204020203" pitchFamily="34" charset="0"/>
                <a:cs typeface="Segoe UI" panose="020B0502040204020203" pitchFamily="34" charset="0"/>
              </a:rPr>
              <a:t>Kanunu’nun 5’inci maddesine dayalı olarak şartlar sağlandığı takdirde ayrımcılık tazminatı talep edebilir.</a:t>
            </a:r>
            <a:r>
              <a:rPr lang="tr-TR" dirty="0">
                <a:latin typeface="Segoe UI" panose="020B0502040204020203" pitchFamily="34" charset="0"/>
                <a:cs typeface="Segoe UI" panose="020B0502040204020203" pitchFamily="34" charset="0"/>
              </a:rPr>
              <a:t> </a:t>
            </a:r>
            <a:endParaRPr lang="tr-TR" dirty="0" smtClean="0">
              <a:latin typeface="Segoe UI" panose="020B0502040204020203" pitchFamily="34" charset="0"/>
              <a:cs typeface="Segoe UI" panose="020B0502040204020203" pitchFamily="34" charset="0"/>
            </a:endParaRPr>
          </a:p>
          <a:p>
            <a:pPr algn="ctr"/>
            <a:r>
              <a:rPr lang="tr-TR" b="1" dirty="0" smtClean="0">
                <a:solidFill>
                  <a:srgbClr val="00B050"/>
                </a:solidFill>
                <a:latin typeface="Segoe UI" panose="020B0502040204020203" pitchFamily="34" charset="0"/>
                <a:cs typeface="Segoe UI" panose="020B0502040204020203" pitchFamily="34" charset="0"/>
              </a:rPr>
              <a:t>Mağdur</a:t>
            </a:r>
            <a:r>
              <a:rPr lang="tr-TR" b="1" dirty="0">
                <a:solidFill>
                  <a:srgbClr val="00B050"/>
                </a:solidFill>
                <a:latin typeface="Segoe UI" panose="020B0502040204020203" pitchFamily="34" charset="0"/>
                <a:cs typeface="Segoe UI" panose="020B0502040204020203" pitchFamily="34" charset="0"/>
              </a:rPr>
              <a:t>, kamuda görev icra ediyorsa İdare Mahkemesi’ne başvurabilir</a:t>
            </a:r>
            <a:r>
              <a:rPr lang="tr-TR" b="1" dirty="0" smtClean="0">
                <a:solidFill>
                  <a:srgbClr val="00B050"/>
                </a:solidFill>
                <a:latin typeface="Segoe UI" panose="020B0502040204020203" pitchFamily="34" charset="0"/>
                <a:cs typeface="Segoe UI" panose="020B0502040204020203" pitchFamily="34" charset="0"/>
              </a:rPr>
              <a:t>.</a:t>
            </a:r>
          </a:p>
          <a:p>
            <a:pPr marL="0" indent="0" algn="ctr">
              <a:buNone/>
            </a:pPr>
            <a:endParaRPr lang="tr-TR" b="1" dirty="0">
              <a:solidFill>
                <a:srgbClr val="00B050"/>
              </a:solidFill>
              <a:latin typeface="Segoe UI" panose="020B0502040204020203" pitchFamily="34" charset="0"/>
              <a:cs typeface="Segoe UI" panose="020B0502040204020203" pitchFamily="34" charset="0"/>
            </a:endParaRPr>
          </a:p>
        </p:txBody>
      </p:sp>
      <p:sp>
        <p:nvSpPr>
          <p:cNvPr id="4" name="Unvan 1"/>
          <p:cNvSpPr>
            <a:spLocks noGrp="1"/>
          </p:cNvSpPr>
          <p:nvPr>
            <p:ph type="title"/>
          </p:nvPr>
        </p:nvSpPr>
        <p:spPr/>
        <p:txBody>
          <a:bodyPr anchor="ctr">
            <a:normAutofit/>
          </a:bodyPr>
          <a:lstStyle/>
          <a:p>
            <a:pPr algn="ctr"/>
            <a:r>
              <a:rPr lang="tr-TR" sz="3600" b="1" dirty="0" err="1">
                <a:latin typeface="Segoe UI" panose="020B0502040204020203" pitchFamily="34" charset="0"/>
                <a:cs typeface="Segoe UI" panose="020B0502040204020203" pitchFamily="34" charset="0"/>
              </a:rPr>
              <a:t>Mobbinge</a:t>
            </a:r>
            <a:r>
              <a:rPr lang="tr-TR" sz="3600" b="1" dirty="0">
                <a:latin typeface="Segoe UI" panose="020B0502040204020203" pitchFamily="34" charset="0"/>
                <a:cs typeface="Segoe UI" panose="020B0502040204020203" pitchFamily="34" charset="0"/>
              </a:rPr>
              <a:t> </a:t>
            </a:r>
            <a:r>
              <a:rPr lang="tr-TR" sz="3600" b="1" dirty="0" smtClean="0">
                <a:latin typeface="Segoe UI" panose="020B0502040204020203" pitchFamily="34" charset="0"/>
                <a:cs typeface="Segoe UI" panose="020B0502040204020203" pitchFamily="34" charset="0"/>
              </a:rPr>
              <a:t>Karşı </a:t>
            </a:r>
            <a:r>
              <a:rPr lang="tr-TR" sz="3600" b="1" dirty="0">
                <a:latin typeface="Segoe UI" panose="020B0502040204020203" pitchFamily="34" charset="0"/>
                <a:cs typeface="Segoe UI" panose="020B0502040204020203" pitchFamily="34" charset="0"/>
              </a:rPr>
              <a:t>B</a:t>
            </a:r>
            <a:r>
              <a:rPr lang="tr-TR" sz="3600" b="1" dirty="0" smtClean="0">
                <a:latin typeface="Segoe UI" panose="020B0502040204020203" pitchFamily="34" charset="0"/>
                <a:cs typeface="Segoe UI" panose="020B0502040204020203" pitchFamily="34" charset="0"/>
              </a:rPr>
              <a:t>aşvuru </a:t>
            </a:r>
            <a:r>
              <a:rPr lang="tr-TR" sz="3600" b="1" dirty="0">
                <a:latin typeface="Segoe UI" panose="020B0502040204020203" pitchFamily="34" charset="0"/>
                <a:cs typeface="Segoe UI" panose="020B0502040204020203" pitchFamily="34" charset="0"/>
              </a:rPr>
              <a:t>Y</a:t>
            </a:r>
            <a:r>
              <a:rPr lang="tr-TR" sz="3600" b="1" dirty="0" smtClean="0">
                <a:latin typeface="Segoe UI" panose="020B0502040204020203" pitchFamily="34" charset="0"/>
                <a:cs typeface="Segoe UI" panose="020B0502040204020203" pitchFamily="34" charset="0"/>
              </a:rPr>
              <a:t>olları </a:t>
            </a:r>
            <a:r>
              <a:rPr lang="tr-TR" sz="3600" b="1" dirty="0">
                <a:latin typeface="Segoe UI" panose="020B0502040204020203" pitchFamily="34" charset="0"/>
                <a:cs typeface="Segoe UI" panose="020B0502040204020203" pitchFamily="34" charset="0"/>
              </a:rPr>
              <a:t>N</a:t>
            </a:r>
            <a:r>
              <a:rPr lang="tr-TR" sz="3600" b="1" dirty="0" smtClean="0">
                <a:latin typeface="Segoe UI" panose="020B0502040204020203" pitchFamily="34" charset="0"/>
                <a:cs typeface="Segoe UI" panose="020B0502040204020203" pitchFamily="34" charset="0"/>
              </a:rPr>
              <a:t>elerdir</a:t>
            </a:r>
            <a:r>
              <a:rPr lang="tr-TR" sz="3600" b="1"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681708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94642" y="2023016"/>
            <a:ext cx="10313437" cy="4023360"/>
          </a:xfrm>
        </p:spPr>
        <p:txBody>
          <a:bodyPr>
            <a:normAutofit/>
          </a:bodyPr>
          <a:lstStyle/>
          <a:p>
            <a:pPr marL="0" indent="0">
              <a:buClrTx/>
              <a:buNone/>
            </a:pPr>
            <a:r>
              <a:rPr lang="tr-TR" dirty="0" smtClean="0"/>
              <a:t>  </a:t>
            </a:r>
          </a:p>
          <a:p>
            <a:pPr marL="0" indent="0" algn="ctr">
              <a:buClrTx/>
              <a:buNone/>
            </a:pPr>
            <a:r>
              <a:rPr lang="tr-TR" dirty="0"/>
              <a:t> </a:t>
            </a:r>
            <a:r>
              <a:rPr lang="tr-TR" dirty="0" smtClean="0"/>
              <a:t> </a:t>
            </a:r>
            <a:r>
              <a:rPr lang="tr-TR" b="1" dirty="0" smtClean="0">
                <a:latin typeface="Segoe UI" panose="020B0502040204020203" pitchFamily="34" charset="0"/>
                <a:cs typeface="Segoe UI" panose="020B0502040204020203" pitchFamily="34" charset="0"/>
              </a:rPr>
              <a:t>İlgili Mevzuat;</a:t>
            </a:r>
          </a:p>
          <a:p>
            <a:pPr>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Kamu </a:t>
            </a:r>
            <a:r>
              <a:rPr lang="tr-TR" dirty="0">
                <a:latin typeface="Segoe UI" panose="020B0502040204020203" pitchFamily="34" charset="0"/>
                <a:cs typeface="Segoe UI" panose="020B0502040204020203" pitchFamily="34" charset="0"/>
              </a:rPr>
              <a:t>Görevlileri Etik Kurulu Kanunu</a:t>
            </a:r>
            <a:endParaRPr lang="tr-TR" dirty="0" smtClean="0">
              <a:latin typeface="Segoe UI" panose="020B0502040204020203" pitchFamily="34" charset="0"/>
              <a:cs typeface="Segoe UI" panose="020B0502040204020203" pitchFamily="34" charset="0"/>
            </a:endParaRPr>
          </a:p>
          <a:p>
            <a:pPr>
              <a:buClrTx/>
              <a:buFont typeface="Wingdings" panose="05000000000000000000" pitchFamily="2" charset="2"/>
              <a:buChar char="Ø"/>
            </a:pPr>
            <a:r>
              <a:rPr lang="tr-TR" dirty="0">
                <a:latin typeface="Segoe UI" panose="020B0502040204020203" pitchFamily="34" charset="0"/>
                <a:cs typeface="Segoe UI" panose="020B0502040204020203" pitchFamily="34" charset="0"/>
              </a:rPr>
              <a:t>Türkiye İnsan Hakları ve Eşitlik Kurumu </a:t>
            </a:r>
            <a:r>
              <a:rPr lang="tr-TR" dirty="0" smtClean="0">
                <a:latin typeface="Segoe UI" panose="020B0502040204020203" pitchFamily="34" charset="0"/>
                <a:cs typeface="Segoe UI" panose="020B0502040204020203" pitchFamily="34" charset="0"/>
              </a:rPr>
              <a:t>Kanunu: Madde 25</a:t>
            </a:r>
            <a:endParaRPr lang="tr-TR" dirty="0">
              <a:latin typeface="Segoe UI" panose="020B0502040204020203" pitchFamily="34" charset="0"/>
              <a:cs typeface="Segoe UI" panose="020B0502040204020203" pitchFamily="34" charset="0"/>
            </a:endParaRPr>
          </a:p>
          <a:p>
            <a:pPr>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Kamu </a:t>
            </a:r>
            <a:r>
              <a:rPr lang="tr-TR" dirty="0">
                <a:latin typeface="Segoe UI" panose="020B0502040204020203" pitchFamily="34" charset="0"/>
                <a:cs typeface="Segoe UI" panose="020B0502040204020203" pitchFamily="34" charset="0"/>
              </a:rPr>
              <a:t>Denetçiliği Kurumu </a:t>
            </a:r>
            <a:r>
              <a:rPr lang="tr-TR" dirty="0" smtClean="0">
                <a:latin typeface="Segoe UI" panose="020B0502040204020203" pitchFamily="34" charset="0"/>
                <a:cs typeface="Segoe UI" panose="020B0502040204020203" pitchFamily="34" charset="0"/>
              </a:rPr>
              <a:t>Kanunu</a:t>
            </a:r>
          </a:p>
          <a:p>
            <a:pPr>
              <a:buClrTx/>
              <a:buFont typeface="Wingdings" panose="05000000000000000000" pitchFamily="2" charset="2"/>
              <a:buChar char="Ø"/>
            </a:pPr>
            <a:r>
              <a:rPr lang="tr-TR" dirty="0">
                <a:latin typeface="Segoe UI" panose="020B0502040204020203" pitchFamily="34" charset="0"/>
                <a:cs typeface="Segoe UI" panose="020B0502040204020203" pitchFamily="34" charset="0"/>
              </a:rPr>
              <a:t>Avrupa Sosyal </a:t>
            </a:r>
            <a:r>
              <a:rPr lang="tr-TR" dirty="0" smtClean="0">
                <a:latin typeface="Segoe UI" panose="020B0502040204020203" pitchFamily="34" charset="0"/>
                <a:cs typeface="Segoe UI" panose="020B0502040204020203" pitchFamily="34" charset="0"/>
              </a:rPr>
              <a:t>Şartı: Madde 26 Onurlu Çalışma Hakkı</a:t>
            </a:r>
            <a:endParaRPr lang="tr-TR" dirty="0">
              <a:latin typeface="Segoe UI" panose="020B0502040204020203" pitchFamily="34" charset="0"/>
              <a:cs typeface="Segoe UI" panose="020B0502040204020203" pitchFamily="34" charset="0"/>
            </a:endParaRPr>
          </a:p>
          <a:p>
            <a:pPr>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Başbakanlık Genelgesi 2011/2: Madde 1 ve 2</a:t>
            </a:r>
          </a:p>
          <a:p>
            <a:pPr>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İş Kanunu: 5, 22, 24, 25  </a:t>
            </a:r>
          </a:p>
          <a:p>
            <a:endParaRPr lang="tr-TR" b="1" dirty="0">
              <a:latin typeface="Segoe UI" panose="020B0502040204020203" pitchFamily="34" charset="0"/>
              <a:cs typeface="Segoe UI" panose="020B0502040204020203" pitchFamily="34" charset="0"/>
            </a:endParaRPr>
          </a:p>
        </p:txBody>
      </p:sp>
      <p:sp>
        <p:nvSpPr>
          <p:cNvPr id="5" name="Unvan 1"/>
          <p:cNvSpPr txBox="1">
            <a:spLocks/>
          </p:cNvSpPr>
          <p:nvPr/>
        </p:nvSpPr>
        <p:spPr>
          <a:xfrm>
            <a:off x="1249680" y="439003"/>
            <a:ext cx="10058400" cy="1450757"/>
          </a:xfrm>
          <a:prstGeom prst="rect">
            <a:avLst/>
          </a:prstGeom>
        </p:spPr>
        <p:txBody>
          <a:bodyPr vert="horz" lIns="91440" tIns="45720" rIns="91440" bIns="45720" rtlCol="0" anchor="ctr">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z="3600" b="1" dirty="0" err="1" smtClean="0">
                <a:latin typeface="Segoe UI" panose="020B0502040204020203" pitchFamily="34" charset="0"/>
                <a:cs typeface="Segoe UI" panose="020B0502040204020203" pitchFamily="34" charset="0"/>
              </a:rPr>
              <a:t>Mobbinge</a:t>
            </a:r>
            <a:r>
              <a:rPr lang="tr-TR" sz="3600" b="1" dirty="0" smtClean="0">
                <a:latin typeface="Segoe UI" panose="020B0502040204020203" pitchFamily="34" charset="0"/>
                <a:cs typeface="Segoe UI" panose="020B0502040204020203" pitchFamily="34" charset="0"/>
              </a:rPr>
              <a:t> Karşı Başvuru Yolları Nelerdir?</a:t>
            </a:r>
            <a:endParaRPr lang="tr-TR"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42210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92500" lnSpcReduction="20000"/>
          </a:bodyPr>
          <a:lstStyle/>
          <a:p>
            <a:pPr>
              <a:buClrTx/>
              <a:buFont typeface="Wingdings" panose="05000000000000000000" pitchFamily="2" charset="2"/>
              <a:buChar char="Ø"/>
            </a:pPr>
            <a:endParaRPr lang="tr-TR" dirty="0" smtClean="0">
              <a:latin typeface="Segoe UI" panose="020B0502040204020203" pitchFamily="34" charset="0"/>
              <a:cs typeface="Segoe UI" panose="020B0502040204020203" pitchFamily="34" charset="0"/>
            </a:endParaRPr>
          </a:p>
          <a:p>
            <a:pPr>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Türk </a:t>
            </a:r>
            <a:r>
              <a:rPr lang="tr-TR" dirty="0">
                <a:latin typeface="Segoe UI" panose="020B0502040204020203" pitchFamily="34" charset="0"/>
                <a:cs typeface="Segoe UI" panose="020B0502040204020203" pitchFamily="34" charset="0"/>
              </a:rPr>
              <a:t>Ceza </a:t>
            </a:r>
            <a:r>
              <a:rPr lang="tr-TR" dirty="0" smtClean="0">
                <a:latin typeface="Segoe UI" panose="020B0502040204020203" pitchFamily="34" charset="0"/>
                <a:cs typeface="Segoe UI" panose="020B0502040204020203" pitchFamily="34" charset="0"/>
              </a:rPr>
              <a:t>Kanunu: </a:t>
            </a:r>
          </a:p>
          <a:p>
            <a:pPr marL="0" indent="0">
              <a:buClrTx/>
              <a:buNone/>
            </a:pPr>
            <a:r>
              <a:rPr lang="tr-TR" dirty="0" smtClean="0">
                <a:latin typeface="Segoe UI" panose="020B0502040204020203" pitchFamily="34" charset="0"/>
                <a:cs typeface="Segoe UI" panose="020B0502040204020203" pitchFamily="34" charset="0"/>
              </a:rPr>
              <a:t>   Eziyet, cinsel taciz, şantaj, tehdit, iş ve çalışma hürriyetinin ihlali, ayrımcılık, kişilerin huzur ve sükûnunu bozma, haberleşmenin engellenmesi, hakaret, haberleşmenin gizliliğini ihlal, kişiler arası iletişimin dinlenmesi/kaydedilmesi, özel hayatın gizliliğini ihlal, kişisel verilerin kaydedilmesi </a:t>
            </a:r>
            <a:endParaRPr lang="tr-TR" dirty="0">
              <a:latin typeface="Segoe UI" panose="020B0502040204020203" pitchFamily="34" charset="0"/>
              <a:cs typeface="Segoe UI" panose="020B0502040204020203" pitchFamily="34" charset="0"/>
            </a:endParaRPr>
          </a:p>
          <a:p>
            <a:pPr>
              <a:buClrTx/>
              <a:buFont typeface="Wingdings" panose="05000000000000000000" pitchFamily="2" charset="2"/>
              <a:buChar char="Ø"/>
            </a:pPr>
            <a:r>
              <a:rPr lang="tr-TR" dirty="0">
                <a:latin typeface="Segoe UI" panose="020B0502040204020203" pitchFamily="34" charset="0"/>
                <a:cs typeface="Segoe UI" panose="020B0502040204020203" pitchFamily="34" charset="0"/>
              </a:rPr>
              <a:t>İş </a:t>
            </a:r>
            <a:r>
              <a:rPr lang="tr-TR" dirty="0" smtClean="0">
                <a:latin typeface="Segoe UI" panose="020B0502040204020203" pitchFamily="34" charset="0"/>
                <a:cs typeface="Segoe UI" panose="020B0502040204020203" pitchFamily="34" charset="0"/>
              </a:rPr>
              <a:t>Sağlığı </a:t>
            </a:r>
            <a:r>
              <a:rPr lang="tr-TR" dirty="0">
                <a:latin typeface="Segoe UI" panose="020B0502040204020203" pitchFamily="34" charset="0"/>
                <a:cs typeface="Segoe UI" panose="020B0502040204020203" pitchFamily="34" charset="0"/>
              </a:rPr>
              <a:t>ve Güvenliği </a:t>
            </a:r>
            <a:r>
              <a:rPr lang="tr-TR" dirty="0" smtClean="0">
                <a:latin typeface="Segoe UI" panose="020B0502040204020203" pitchFamily="34" charset="0"/>
                <a:cs typeface="Segoe UI" panose="020B0502040204020203" pitchFamily="34" charset="0"/>
              </a:rPr>
              <a:t>Kanunu: Madde 4</a:t>
            </a:r>
            <a:endParaRPr lang="tr-TR" dirty="0">
              <a:latin typeface="Segoe UI" panose="020B0502040204020203" pitchFamily="34" charset="0"/>
              <a:cs typeface="Segoe UI" panose="020B0502040204020203" pitchFamily="34" charset="0"/>
            </a:endParaRPr>
          </a:p>
          <a:p>
            <a:pPr>
              <a:buClrTx/>
              <a:buFont typeface="Wingdings" panose="05000000000000000000" pitchFamily="2" charset="2"/>
              <a:buChar char="Ø"/>
            </a:pPr>
            <a:r>
              <a:rPr lang="tr-TR" dirty="0">
                <a:latin typeface="Segoe UI" panose="020B0502040204020203" pitchFamily="34" charset="0"/>
                <a:cs typeface="Segoe UI" panose="020B0502040204020203" pitchFamily="34" charset="0"/>
              </a:rPr>
              <a:t>657 Sayılı Devlet </a:t>
            </a:r>
            <a:r>
              <a:rPr lang="tr-TR" dirty="0" smtClean="0">
                <a:latin typeface="Segoe UI" panose="020B0502040204020203" pitchFamily="34" charset="0"/>
                <a:cs typeface="Segoe UI" panose="020B0502040204020203" pitchFamily="34" charset="0"/>
              </a:rPr>
              <a:t>Memurları Kanunu: Madde 8,10,125,</a:t>
            </a:r>
            <a:endParaRPr lang="tr-TR" dirty="0">
              <a:latin typeface="Segoe UI" panose="020B0502040204020203" pitchFamily="34" charset="0"/>
              <a:cs typeface="Segoe UI" panose="020B0502040204020203" pitchFamily="34" charset="0"/>
            </a:endParaRPr>
          </a:p>
          <a:p>
            <a:pPr>
              <a:buClrTx/>
              <a:buFont typeface="Wingdings" panose="05000000000000000000" pitchFamily="2" charset="2"/>
              <a:buChar char="Ø"/>
            </a:pPr>
            <a:r>
              <a:rPr lang="tr-TR" dirty="0">
                <a:latin typeface="Segoe UI" panose="020B0502040204020203" pitchFamily="34" charset="0"/>
                <a:cs typeface="Segoe UI" panose="020B0502040204020203" pitchFamily="34" charset="0"/>
              </a:rPr>
              <a:t>Medeni Kanun </a:t>
            </a:r>
          </a:p>
          <a:p>
            <a:pPr>
              <a:buClrTx/>
              <a:buFont typeface="Wingdings" panose="05000000000000000000" pitchFamily="2" charset="2"/>
              <a:buChar char="Ø"/>
            </a:pPr>
            <a:r>
              <a:rPr lang="tr-TR" dirty="0">
                <a:latin typeface="Segoe UI" panose="020B0502040204020203" pitchFamily="34" charset="0"/>
                <a:cs typeface="Segoe UI" panose="020B0502040204020203" pitchFamily="34" charset="0"/>
              </a:rPr>
              <a:t>Borçlar </a:t>
            </a:r>
            <a:r>
              <a:rPr lang="tr-TR" dirty="0" smtClean="0">
                <a:latin typeface="Segoe UI" panose="020B0502040204020203" pitchFamily="34" charset="0"/>
                <a:cs typeface="Segoe UI" panose="020B0502040204020203" pitchFamily="34" charset="0"/>
              </a:rPr>
              <a:t>Kanunu: Madde 417</a:t>
            </a:r>
            <a:endParaRPr lang="tr-TR" dirty="0">
              <a:latin typeface="Segoe UI" panose="020B0502040204020203" pitchFamily="34" charset="0"/>
              <a:cs typeface="Segoe UI" panose="020B0502040204020203" pitchFamily="34" charset="0"/>
            </a:endParaRPr>
          </a:p>
          <a:p>
            <a:pPr>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Anayasa: Madde 5, 10, 12,17, 49</a:t>
            </a:r>
            <a:endParaRPr lang="tr-TR" dirty="0">
              <a:latin typeface="Segoe UI" panose="020B0502040204020203" pitchFamily="34" charset="0"/>
              <a:cs typeface="Segoe UI" panose="020B0502040204020203" pitchFamily="34" charset="0"/>
            </a:endParaRPr>
          </a:p>
          <a:p>
            <a:pPr>
              <a:buClrTx/>
              <a:buFont typeface="Wingdings" panose="05000000000000000000" pitchFamily="2" charset="2"/>
              <a:buChar char="Ø"/>
            </a:pPr>
            <a:r>
              <a:rPr lang="tr-TR" b="1" dirty="0">
                <a:solidFill>
                  <a:srgbClr val="FF0000"/>
                </a:solidFill>
                <a:latin typeface="Segoe UI" panose="020B0502040204020203" pitchFamily="34" charset="0"/>
                <a:cs typeface="Segoe UI" panose="020B0502040204020203" pitchFamily="34" charset="0"/>
              </a:rPr>
              <a:t>190 Sayılı ILO Sözleşmesi</a:t>
            </a:r>
          </a:p>
          <a:p>
            <a:endParaRPr lang="tr-TR" dirty="0"/>
          </a:p>
        </p:txBody>
      </p:sp>
      <p:sp>
        <p:nvSpPr>
          <p:cNvPr id="4" name="Unvan 1"/>
          <p:cNvSpPr txBox="1">
            <a:spLocks noGrp="1"/>
          </p:cNvSpPr>
          <p:nvPr>
            <p:ph type="title"/>
          </p:nvPr>
        </p:nvSpPr>
        <p:spPr>
          <a:prstGeom prst="rect">
            <a:avLst/>
          </a:prstGeom>
        </p:spPr>
        <p:txBody>
          <a:bodyPr vert="horz" lIns="91440" tIns="45720" rIns="91440" bIns="45720" rtlCol="0" anchor="ctr">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tr-TR" sz="3600" b="1" dirty="0" err="1" smtClean="0">
                <a:latin typeface="Segoe UI" panose="020B0502040204020203" pitchFamily="34" charset="0"/>
                <a:cs typeface="Segoe UI" panose="020B0502040204020203" pitchFamily="34" charset="0"/>
              </a:rPr>
              <a:t>Mobbinge</a:t>
            </a:r>
            <a:r>
              <a:rPr lang="tr-TR" sz="3600" b="1" dirty="0" smtClean="0">
                <a:latin typeface="Segoe UI" panose="020B0502040204020203" pitchFamily="34" charset="0"/>
                <a:cs typeface="Segoe UI" panose="020B0502040204020203" pitchFamily="34" charset="0"/>
              </a:rPr>
              <a:t> Karşı Başvuru Yolları Nelerdir?</a:t>
            </a:r>
            <a:endParaRPr lang="tr-TR"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23053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hlinkClick r:id="rId2"/>
              </a:rPr>
              <a:t>https://mobbing.org.tr/</a:t>
            </a:r>
            <a:endParaRPr lang="tr-TR" dirty="0" smtClean="0"/>
          </a:p>
          <a:p>
            <a:r>
              <a:rPr lang="tr-TR" dirty="0" smtClean="0"/>
              <a:t>https://mobbingdernegi.org.tr/</a:t>
            </a:r>
            <a:endParaRPr lang="tr-TR" dirty="0"/>
          </a:p>
        </p:txBody>
      </p:sp>
    </p:spTree>
    <p:extLst>
      <p:ext uri="{BB962C8B-B14F-4D97-AF65-F5344CB8AC3E}">
        <p14:creationId xmlns:p14="http://schemas.microsoft.com/office/powerpoint/2010/main" val="2620579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201168" lvl="1" indent="0">
              <a:buNone/>
            </a:pPr>
            <a:endParaRPr lang="tr-TR" dirty="0" smtClean="0"/>
          </a:p>
          <a:p>
            <a:pPr marL="201168" lvl="1" indent="0">
              <a:buNone/>
            </a:pPr>
            <a:r>
              <a:rPr lang="tr-TR" b="1" dirty="0" smtClean="0"/>
              <a:t>                                                          Çalışma ortamlarında; </a:t>
            </a:r>
            <a:endParaRPr lang="tr-TR" b="1" dirty="0"/>
          </a:p>
          <a:p>
            <a:pPr marL="201168" lvl="1" indent="0" algn="ctr">
              <a:buNone/>
            </a:pPr>
            <a:r>
              <a:rPr lang="tr-TR" b="1" dirty="0" smtClean="0"/>
              <a:t> İnsan hak ve özgürlüklerine saygı duyulan ve hiç kimsenin insanlık onurunun çiğnenmediği günleri hep birlikte inşa edeceğiz. </a:t>
            </a:r>
          </a:p>
          <a:p>
            <a:pPr marL="201168" lvl="1" indent="0">
              <a:buNone/>
            </a:pPr>
            <a:endParaRPr lang="tr-TR" b="1" dirty="0"/>
          </a:p>
          <a:p>
            <a:pPr marL="201168" lvl="1" indent="0">
              <a:buNone/>
            </a:pPr>
            <a:endParaRPr lang="tr-TR" dirty="0" smtClean="0"/>
          </a:p>
          <a:p>
            <a:pPr marL="201168" lvl="1" indent="0">
              <a:buNone/>
            </a:pPr>
            <a:r>
              <a:rPr lang="tr-TR" dirty="0" smtClean="0"/>
              <a:t>Kaynak: </a:t>
            </a:r>
            <a:endParaRPr lang="tr-TR" dirty="0"/>
          </a:p>
        </p:txBody>
      </p:sp>
      <p:sp>
        <p:nvSpPr>
          <p:cNvPr id="4" name="Dikdörtgen 3"/>
          <p:cNvSpPr/>
          <p:nvPr/>
        </p:nvSpPr>
        <p:spPr>
          <a:xfrm>
            <a:off x="1974978" y="3672748"/>
            <a:ext cx="6935755" cy="369332"/>
          </a:xfrm>
          <a:prstGeom prst="rect">
            <a:avLst/>
          </a:prstGeom>
        </p:spPr>
        <p:txBody>
          <a:bodyPr wrap="square">
            <a:spAutoFit/>
          </a:bodyPr>
          <a:lstStyle/>
          <a:p>
            <a:r>
              <a:rPr lang="tr-TR" dirty="0"/>
              <a:t>https://</a:t>
            </a:r>
            <a:r>
              <a:rPr lang="tr-TR" dirty="0" smtClean="0"/>
              <a:t>www.tihek.gov.tr/public/editor/uploads/1612789982.pdf</a:t>
            </a:r>
            <a:endParaRPr lang="tr-TR" dirty="0"/>
          </a:p>
        </p:txBody>
      </p:sp>
    </p:spTree>
    <p:extLst>
      <p:ext uri="{BB962C8B-B14F-4D97-AF65-F5344CB8AC3E}">
        <p14:creationId xmlns:p14="http://schemas.microsoft.com/office/powerpoint/2010/main" val="1065464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8117632" y="1931436"/>
            <a:ext cx="3797559" cy="3974875"/>
          </a:xfrm>
          <a:prstGeom prst="rect">
            <a:avLst/>
          </a:prstGeom>
        </p:spPr>
      </p:pic>
      <p:sp>
        <p:nvSpPr>
          <p:cNvPr id="5" name="Dikdörtgen 4"/>
          <p:cNvSpPr/>
          <p:nvPr/>
        </p:nvSpPr>
        <p:spPr>
          <a:xfrm>
            <a:off x="335903" y="2072213"/>
            <a:ext cx="7473820" cy="3693319"/>
          </a:xfrm>
          <a:prstGeom prst="rect">
            <a:avLst/>
          </a:prstGeom>
        </p:spPr>
        <p:txBody>
          <a:bodyPr wrap="square">
            <a:spAutoFit/>
          </a:bodyPr>
          <a:lstStyle/>
          <a:p>
            <a:pPr algn="ctr"/>
            <a:r>
              <a:rPr lang="tr-TR" dirty="0" smtClean="0">
                <a:latin typeface="Segoe UI" panose="020B0502040204020203" pitchFamily="34" charset="0"/>
                <a:cs typeface="Segoe UI" panose="020B0502040204020203" pitchFamily="34" charset="0"/>
              </a:rPr>
              <a:t>Yapılan eylemlerin iş yerinde taciz olarak adlandırılabilmesi için aşağıdaki unsurları içermelidir: </a:t>
            </a:r>
          </a:p>
          <a:p>
            <a:endParaRPr lang="tr-TR" dirty="0" smtClean="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İş yerinde gerçekleşmelidir. </a:t>
            </a:r>
            <a:endParaRPr lang="tr-TR"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Üstler tarafından astlarına uygulanabileceği gibi, astları tarafından üstlerine de uygulanabilir ya da eşitler arasında da gerçekleşebilir. </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Sistemli bir şekilde yapılmalıdır. </a:t>
            </a:r>
            <a:endParaRPr lang="tr-TR"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Süreklilik kazanmış bir sıklıkla tekrarlanmalıdır. </a:t>
            </a:r>
            <a:endParaRPr lang="tr-TR"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Kasıtlı yapılmalıdır. </a:t>
            </a:r>
            <a:endParaRPr lang="tr-TR"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Yıldırma, </a:t>
            </a:r>
            <a:r>
              <a:rPr lang="tr-TR" dirty="0" err="1" smtClean="0">
                <a:latin typeface="Segoe UI" panose="020B0502040204020203" pitchFamily="34" charset="0"/>
                <a:cs typeface="Segoe UI" panose="020B0502040204020203" pitchFamily="34" charset="0"/>
              </a:rPr>
              <a:t>pasifize</a:t>
            </a:r>
            <a:r>
              <a:rPr lang="tr-TR" dirty="0" smtClean="0">
                <a:latin typeface="Segoe UI" panose="020B0502040204020203" pitchFamily="34" charset="0"/>
                <a:cs typeface="Segoe UI" panose="020B0502040204020203" pitchFamily="34" charset="0"/>
              </a:rPr>
              <a:t> etme ve işten uzaklaştırma amacında olmalıdır. </a:t>
            </a: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Mağdurun kişiliğinde, mesleki durumunda veya sağlığında zarar ortaya çıkmalıdır. </a:t>
            </a:r>
            <a:endParaRPr lang="tr-TR"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Kişiye yönelik olumsuz tutum ve davranışlar gizli veya açık olabilir.</a:t>
            </a:r>
            <a:endParaRPr lang="tr-TR" dirty="0">
              <a:latin typeface="Segoe UI" panose="020B0502040204020203" pitchFamily="34" charset="0"/>
              <a:cs typeface="Segoe UI" panose="020B0502040204020203" pitchFamily="34" charset="0"/>
            </a:endParaRPr>
          </a:p>
        </p:txBody>
      </p:sp>
      <p:sp>
        <p:nvSpPr>
          <p:cNvPr id="6"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92959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89248" y="2032347"/>
            <a:ext cx="8070981" cy="4023360"/>
          </a:xfrm>
        </p:spPr>
        <p:txBody>
          <a:bodyPr anchor="ctr">
            <a:normAutofit fontScale="92500" lnSpcReduction="10000"/>
          </a:bodyPr>
          <a:lstStyle/>
          <a:p>
            <a:pPr algn="just"/>
            <a:endParaRPr lang="tr-TR" dirty="0" smtClean="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İş </a:t>
            </a:r>
            <a:r>
              <a:rPr lang="tr-TR" dirty="0">
                <a:latin typeface="Segoe UI" panose="020B0502040204020203" pitchFamily="34" charset="0"/>
                <a:cs typeface="Segoe UI" panose="020B0502040204020203" pitchFamily="34" charset="0"/>
              </a:rPr>
              <a:t>yerinde psikolojik taviz kavramı 6701 sayılı </a:t>
            </a:r>
            <a:r>
              <a:rPr lang="tr-TR" b="1" dirty="0">
                <a:solidFill>
                  <a:srgbClr val="FF0000"/>
                </a:solidFill>
                <a:latin typeface="Segoe UI" panose="020B0502040204020203" pitchFamily="34" charset="0"/>
                <a:cs typeface="Segoe UI" panose="020B0502040204020203" pitchFamily="34" charset="0"/>
              </a:rPr>
              <a:t>Türkiye İnsan hakları ve Eşitlik Kurumu Kanunda </a:t>
            </a:r>
            <a:r>
              <a:rPr lang="tr-TR" dirty="0">
                <a:latin typeface="Segoe UI" panose="020B0502040204020203" pitchFamily="34" charset="0"/>
                <a:cs typeface="Segoe UI" panose="020B0502040204020203" pitchFamily="34" charset="0"/>
              </a:rPr>
              <a:t>“iş yerinde yıldırma” olarak bir ayrımcılık türü olarak düzenlenmiştir</a:t>
            </a:r>
            <a:r>
              <a:rPr lang="tr-TR" dirty="0" smtClean="0">
                <a:latin typeface="Segoe UI" panose="020B0502040204020203" pitchFamily="34" charset="0"/>
                <a:cs typeface="Segoe UI" panose="020B0502040204020203" pitchFamily="34" charset="0"/>
              </a:rPr>
              <a:t>.</a:t>
            </a:r>
          </a:p>
          <a:p>
            <a:pPr algn="just"/>
            <a:r>
              <a:rPr lang="tr-TR" dirty="0" smtClean="0">
                <a:latin typeface="Segoe UI" panose="020B0502040204020203" pitchFamily="34" charset="0"/>
                <a:cs typeface="Segoe UI" panose="020B0502040204020203" pitchFamily="34" charset="0"/>
              </a:rPr>
              <a:t>Kanuna </a:t>
            </a:r>
            <a:r>
              <a:rPr lang="tr-TR" dirty="0">
                <a:latin typeface="Segoe UI" panose="020B0502040204020203" pitchFamily="34" charset="0"/>
                <a:cs typeface="Segoe UI" panose="020B0502040204020203" pitchFamily="34" charset="0"/>
              </a:rPr>
              <a:t>göre bir olayı iş yerinde yıldırma olarak tanımlayabilmek için şu unsurların bulunması gerekir: </a:t>
            </a:r>
            <a:endParaRPr lang="tr-TR" dirty="0" smtClean="0">
              <a:latin typeface="Segoe UI" panose="020B0502040204020203" pitchFamily="34" charset="0"/>
              <a:cs typeface="Segoe UI" panose="020B0502040204020203" pitchFamily="34" charset="0"/>
            </a:endParaRPr>
          </a:p>
          <a:p>
            <a:pPr algn="just">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İş </a:t>
            </a:r>
            <a:r>
              <a:rPr lang="tr-TR" dirty="0">
                <a:latin typeface="Segoe UI" panose="020B0502040204020203" pitchFamily="34" charset="0"/>
                <a:cs typeface="Segoe UI" panose="020B0502040204020203" pitchFamily="34" charset="0"/>
              </a:rPr>
              <a:t>yerinde gerçekleşmelidir</a:t>
            </a:r>
            <a:r>
              <a:rPr lang="tr-TR" dirty="0" smtClean="0">
                <a:latin typeface="Segoe UI" panose="020B0502040204020203" pitchFamily="34" charset="0"/>
                <a:cs typeface="Segoe UI" panose="020B0502040204020203" pitchFamily="34" charset="0"/>
              </a:rPr>
              <a:t>.</a:t>
            </a:r>
          </a:p>
          <a:p>
            <a:pPr algn="just">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 Kanunda </a:t>
            </a:r>
            <a:r>
              <a:rPr lang="tr-TR" dirty="0">
                <a:latin typeface="Segoe UI" panose="020B0502040204020203" pitchFamily="34" charset="0"/>
                <a:cs typeface="Segoe UI" panose="020B0502040204020203" pitchFamily="34" charset="0"/>
              </a:rPr>
              <a:t>sayılan ayrımcılık temellerine dayanılarak yapılmalıdır. </a:t>
            </a:r>
          </a:p>
          <a:p>
            <a:pPr algn="just">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Kişiyi </a:t>
            </a:r>
            <a:r>
              <a:rPr lang="tr-TR" dirty="0">
                <a:latin typeface="Segoe UI" panose="020B0502040204020203" pitchFamily="34" charset="0"/>
                <a:cs typeface="Segoe UI" panose="020B0502040204020203" pitchFamily="34" charset="0"/>
              </a:rPr>
              <a:t>işinden soğutmak, dışlamak, bıktırmak amacı olmalıdır. </a:t>
            </a:r>
            <a:endParaRPr lang="tr-TR" dirty="0" smtClean="0">
              <a:latin typeface="Segoe UI" panose="020B0502040204020203" pitchFamily="34" charset="0"/>
              <a:cs typeface="Segoe UI" panose="020B0502040204020203" pitchFamily="34" charset="0"/>
            </a:endParaRPr>
          </a:p>
          <a:p>
            <a:pPr algn="just">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 </a:t>
            </a:r>
            <a:r>
              <a:rPr lang="tr-TR" dirty="0">
                <a:latin typeface="Segoe UI" panose="020B0502040204020203" pitchFamily="34" charset="0"/>
                <a:cs typeface="Segoe UI" panose="020B0502040204020203" pitchFamily="34" charset="0"/>
              </a:rPr>
              <a:t>Kasıtlı yapılmalıdır. </a:t>
            </a:r>
          </a:p>
          <a:p>
            <a:pPr algn="just">
              <a:buClrTx/>
              <a:buFont typeface="Wingdings" panose="05000000000000000000" pitchFamily="2" charset="2"/>
              <a:buChar char="Ø"/>
            </a:pPr>
            <a:r>
              <a:rPr lang="tr-TR" dirty="0" smtClean="0">
                <a:latin typeface="Segoe UI" panose="020B0502040204020203" pitchFamily="34" charset="0"/>
                <a:cs typeface="Segoe UI" panose="020B0502040204020203" pitchFamily="34" charset="0"/>
              </a:rPr>
              <a:t>Birden </a:t>
            </a:r>
            <a:r>
              <a:rPr lang="tr-TR" dirty="0">
                <a:latin typeface="Segoe UI" panose="020B0502040204020203" pitchFamily="34" charset="0"/>
                <a:cs typeface="Segoe UI" panose="020B0502040204020203" pitchFamily="34" charset="0"/>
              </a:rPr>
              <a:t>fazla eylem bulunmalıdır</a:t>
            </a:r>
          </a:p>
        </p:txBody>
      </p:sp>
      <p:pic>
        <p:nvPicPr>
          <p:cNvPr id="4" name="Resim 3"/>
          <p:cNvPicPr>
            <a:picLocks noChangeAspect="1"/>
          </p:cNvPicPr>
          <p:nvPr/>
        </p:nvPicPr>
        <p:blipFill>
          <a:blip r:embed="rId2"/>
          <a:stretch>
            <a:fillRect/>
          </a:stretch>
        </p:blipFill>
        <p:spPr>
          <a:xfrm>
            <a:off x="8481526" y="1953969"/>
            <a:ext cx="3554963" cy="3806890"/>
          </a:xfrm>
          <a:prstGeom prst="rect">
            <a:avLst/>
          </a:prstGeom>
        </p:spPr>
      </p:pic>
      <p:sp>
        <p:nvSpPr>
          <p:cNvPr id="5"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224795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77500" lnSpcReduction="20000"/>
          </a:bodyPr>
          <a:lstStyle/>
          <a:p>
            <a:pPr fontAlgn="base"/>
            <a:endParaRPr lang="tr-TR" b="1" dirty="0" smtClean="0">
              <a:latin typeface="Segoe UI" panose="020B0502040204020203" pitchFamily="34" charset="0"/>
              <a:cs typeface="Segoe UI" panose="020B0502040204020203" pitchFamily="34" charset="0"/>
            </a:endParaRPr>
          </a:p>
          <a:p>
            <a:pPr algn="ctr" fontAlgn="base"/>
            <a:r>
              <a:rPr lang="tr-TR" b="1" dirty="0">
                <a:latin typeface="Segoe UI" panose="020B0502040204020203" pitchFamily="34" charset="0"/>
                <a:cs typeface="Segoe UI" panose="020B0502040204020203" pitchFamily="34" charset="0"/>
              </a:rPr>
              <a:t> </a:t>
            </a:r>
            <a:r>
              <a:rPr lang="tr-TR" b="1" dirty="0" smtClean="0">
                <a:latin typeface="Segoe UI" panose="020B0502040204020203" pitchFamily="34" charset="0"/>
                <a:cs typeface="Segoe UI" panose="020B0502040204020203" pitchFamily="34" charset="0"/>
              </a:rPr>
              <a:t> </a:t>
            </a:r>
            <a:r>
              <a:rPr lang="tr-TR" b="1" dirty="0" err="1" smtClean="0">
                <a:latin typeface="Segoe UI" panose="020B0502040204020203" pitchFamily="34" charset="0"/>
                <a:cs typeface="Segoe UI" panose="020B0502040204020203" pitchFamily="34" charset="0"/>
              </a:rPr>
              <a:t>Mobbingin</a:t>
            </a:r>
            <a:r>
              <a:rPr lang="tr-TR" b="1" dirty="0" smtClean="0">
                <a:latin typeface="Segoe UI" panose="020B0502040204020203" pitchFamily="34" charset="0"/>
                <a:cs typeface="Segoe UI" panose="020B0502040204020203" pitchFamily="34" charset="0"/>
              </a:rPr>
              <a:t> unsurları;</a:t>
            </a:r>
          </a:p>
          <a:p>
            <a:pPr fontAlgn="base"/>
            <a:endParaRPr lang="tr-TR" dirty="0" smtClean="0">
              <a:latin typeface="Segoe UI" panose="020B0502040204020203" pitchFamily="34" charset="0"/>
              <a:cs typeface="Segoe UI" panose="020B0502040204020203" pitchFamily="34" charset="0"/>
            </a:endParaRPr>
          </a:p>
          <a:p>
            <a:pPr fontAlgn="base">
              <a:buClrTx/>
              <a:buFont typeface="Wingdings" panose="05000000000000000000" pitchFamily="2" charset="2"/>
              <a:buChar char="Ø"/>
            </a:pPr>
            <a:r>
              <a:rPr lang="tr-TR" b="1" dirty="0" smtClean="0">
                <a:solidFill>
                  <a:srgbClr val="FF0000"/>
                </a:solidFill>
                <a:latin typeface="Segoe UI" panose="020B0502040204020203" pitchFamily="34" charset="0"/>
                <a:cs typeface="Segoe UI" panose="020B0502040204020203" pitchFamily="34" charset="0"/>
              </a:rPr>
              <a:t>İş yerinde </a:t>
            </a:r>
            <a:r>
              <a:rPr lang="tr-TR" b="1" dirty="0">
                <a:solidFill>
                  <a:srgbClr val="FF0000"/>
                </a:solidFill>
                <a:latin typeface="Segoe UI" panose="020B0502040204020203" pitchFamily="34" charset="0"/>
                <a:cs typeface="Segoe UI" panose="020B0502040204020203" pitchFamily="34" charset="0"/>
              </a:rPr>
              <a:t>gerçekleşmelidir.</a:t>
            </a:r>
          </a:p>
          <a:p>
            <a:pPr fontAlgn="base">
              <a:buClrTx/>
              <a:buFont typeface="Wingdings" panose="05000000000000000000" pitchFamily="2" charset="2"/>
              <a:buChar char="Ø"/>
            </a:pPr>
            <a:r>
              <a:rPr lang="tr-TR" b="1" dirty="0">
                <a:latin typeface="Segoe UI" panose="020B0502040204020203" pitchFamily="34" charset="0"/>
                <a:cs typeface="Segoe UI" panose="020B0502040204020203" pitchFamily="34" charset="0"/>
              </a:rPr>
              <a:t>Üstler tarafından astlarına uygulanabileceği gibi, astları tarafından üstlerine de uygulanabilir ya da eşitler arasında da gerçekleşebilir.</a:t>
            </a:r>
          </a:p>
          <a:p>
            <a:pPr fontAlgn="base">
              <a:buClrTx/>
              <a:buFont typeface="Wingdings" panose="05000000000000000000" pitchFamily="2" charset="2"/>
              <a:buChar char="Ø"/>
            </a:pPr>
            <a:r>
              <a:rPr lang="tr-TR" b="1" dirty="0">
                <a:solidFill>
                  <a:srgbClr val="00B050"/>
                </a:solidFill>
                <a:latin typeface="Segoe UI" panose="020B0502040204020203" pitchFamily="34" charset="0"/>
                <a:cs typeface="Segoe UI" panose="020B0502040204020203" pitchFamily="34" charset="0"/>
              </a:rPr>
              <a:t>Sistemli bir şekilde yapılmalıdır.</a:t>
            </a:r>
          </a:p>
          <a:p>
            <a:pPr fontAlgn="base">
              <a:buClrTx/>
              <a:buFont typeface="Wingdings" panose="05000000000000000000" pitchFamily="2" charset="2"/>
              <a:buChar char="Ø"/>
            </a:pPr>
            <a:r>
              <a:rPr lang="tr-TR" b="1" dirty="0">
                <a:solidFill>
                  <a:schemeClr val="accent3">
                    <a:lumMod val="75000"/>
                  </a:schemeClr>
                </a:solidFill>
                <a:latin typeface="Segoe UI" panose="020B0502040204020203" pitchFamily="34" charset="0"/>
                <a:cs typeface="Segoe UI" panose="020B0502040204020203" pitchFamily="34" charset="0"/>
              </a:rPr>
              <a:t>Süreklilik kazanmış bir sıklıkla tekrarlanmalıdır.</a:t>
            </a:r>
          </a:p>
          <a:p>
            <a:pPr fontAlgn="base">
              <a:buClrTx/>
              <a:buFont typeface="Wingdings" panose="05000000000000000000" pitchFamily="2" charset="2"/>
              <a:buChar char="Ø"/>
            </a:pPr>
            <a:r>
              <a:rPr lang="tr-TR" b="1" dirty="0">
                <a:solidFill>
                  <a:srgbClr val="00B0F0"/>
                </a:solidFill>
                <a:latin typeface="Segoe UI" panose="020B0502040204020203" pitchFamily="34" charset="0"/>
                <a:cs typeface="Segoe UI" panose="020B0502040204020203" pitchFamily="34" charset="0"/>
              </a:rPr>
              <a:t>Kasıtlı yapılmalıdır.</a:t>
            </a:r>
          </a:p>
          <a:p>
            <a:pPr fontAlgn="base">
              <a:buClrTx/>
              <a:buFont typeface="Wingdings" panose="05000000000000000000" pitchFamily="2" charset="2"/>
              <a:buChar char="Ø"/>
            </a:pPr>
            <a:r>
              <a:rPr lang="tr-TR" b="1" dirty="0">
                <a:latin typeface="Segoe UI" panose="020B0502040204020203" pitchFamily="34" charset="0"/>
                <a:cs typeface="Segoe UI" panose="020B0502040204020203" pitchFamily="34" charset="0"/>
              </a:rPr>
              <a:t>Yıldırma, pasifleştirme ve işten uzaklaştırma amacında olmalıdır.</a:t>
            </a:r>
          </a:p>
          <a:p>
            <a:pPr fontAlgn="base">
              <a:buClrTx/>
              <a:buFont typeface="Wingdings" panose="05000000000000000000" pitchFamily="2" charset="2"/>
              <a:buChar char="Ø"/>
            </a:pPr>
            <a:r>
              <a:rPr lang="tr-TR" b="1" dirty="0">
                <a:solidFill>
                  <a:srgbClr val="7030A0"/>
                </a:solidFill>
                <a:latin typeface="Segoe UI" panose="020B0502040204020203" pitchFamily="34" charset="0"/>
                <a:cs typeface="Segoe UI" panose="020B0502040204020203" pitchFamily="34" charset="0"/>
              </a:rPr>
              <a:t>Mağdurun kişiliğinde, mesleki durumunda veya sağlığında zarar ortaya çıkmalıdır.</a:t>
            </a:r>
          </a:p>
          <a:p>
            <a:pPr fontAlgn="base">
              <a:buClrTx/>
              <a:buFont typeface="Wingdings" panose="05000000000000000000" pitchFamily="2" charset="2"/>
              <a:buChar char="Ø"/>
            </a:pPr>
            <a:r>
              <a:rPr lang="tr-TR" b="1" dirty="0">
                <a:latin typeface="Segoe UI" panose="020B0502040204020203" pitchFamily="34" charset="0"/>
                <a:cs typeface="Segoe UI" panose="020B0502040204020203" pitchFamily="34" charset="0"/>
              </a:rPr>
              <a:t>Kişiye yönelik olumsuz tutum ve davranışlar gizli veya açık olabilir.</a:t>
            </a:r>
          </a:p>
          <a:p>
            <a:endParaRPr lang="tr-TR" dirty="0"/>
          </a:p>
        </p:txBody>
      </p:sp>
      <p:sp>
        <p:nvSpPr>
          <p:cNvPr id="4"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52192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7165910" y="2191138"/>
            <a:ext cx="4506686" cy="3295650"/>
          </a:xfrm>
          <a:prstGeom prst="rect">
            <a:avLst/>
          </a:prstGeom>
        </p:spPr>
      </p:pic>
      <p:sp>
        <p:nvSpPr>
          <p:cNvPr id="5" name="Dikdörtgen 4"/>
          <p:cNvSpPr/>
          <p:nvPr/>
        </p:nvSpPr>
        <p:spPr>
          <a:xfrm>
            <a:off x="416767" y="2747111"/>
            <a:ext cx="6422571" cy="1631216"/>
          </a:xfrm>
          <a:prstGeom prst="rect">
            <a:avLst/>
          </a:prstGeom>
        </p:spPr>
        <p:txBody>
          <a:bodyPr wrap="square">
            <a:spAutoFit/>
          </a:bodyPr>
          <a:lstStyle/>
          <a:p>
            <a:pPr algn="ctr"/>
            <a:r>
              <a:rPr lang="tr-TR" sz="2000" b="1" dirty="0" smtClean="0">
                <a:latin typeface="Segoe UI" panose="020B0502040204020203" pitchFamily="34" charset="0"/>
                <a:cs typeface="Segoe UI" panose="020B0502040204020203" pitchFamily="34" charset="0"/>
              </a:rPr>
              <a:t>6701 sayılı Kanuna göre ayrımcılık temelleri:</a:t>
            </a:r>
          </a:p>
          <a:p>
            <a:endParaRPr lang="tr-TR" sz="2000" dirty="0" smtClean="0">
              <a:latin typeface="Segoe UI" panose="020B0502040204020203" pitchFamily="34" charset="0"/>
              <a:cs typeface="Segoe UI" panose="020B0502040204020203" pitchFamily="34" charset="0"/>
            </a:endParaRPr>
          </a:p>
          <a:p>
            <a:pPr algn="ctr"/>
            <a:r>
              <a:rPr lang="tr-TR" sz="2000" dirty="0" smtClean="0">
                <a:latin typeface="Segoe UI" panose="020B0502040204020203" pitchFamily="34" charset="0"/>
                <a:cs typeface="Segoe UI" panose="020B0502040204020203" pitchFamily="34" charset="0"/>
              </a:rPr>
              <a:t> </a:t>
            </a:r>
            <a:r>
              <a:rPr lang="tr-TR" sz="2000" b="1" dirty="0" smtClean="0">
                <a:solidFill>
                  <a:srgbClr val="FF0000"/>
                </a:solidFill>
                <a:latin typeface="Segoe UI" panose="020B0502040204020203" pitchFamily="34" charset="0"/>
                <a:cs typeface="Segoe UI" panose="020B0502040204020203" pitchFamily="34" charset="0"/>
              </a:rPr>
              <a:t>Cinsiyet, ırk, renk, dil, din, inanç, mezhep, felsefi ve siyasi görüş, etnik köken, servet, doğum, medeni hâl, sağlık durumu, engellilik ve yaş </a:t>
            </a:r>
            <a:endParaRPr lang="tr-TR" sz="2000" b="1" dirty="0">
              <a:solidFill>
                <a:srgbClr val="FF0000"/>
              </a:solidFill>
              <a:latin typeface="Segoe UI" panose="020B0502040204020203" pitchFamily="34" charset="0"/>
              <a:cs typeface="Segoe UI" panose="020B0502040204020203" pitchFamily="34" charset="0"/>
            </a:endParaRPr>
          </a:p>
        </p:txBody>
      </p:sp>
      <p:sp>
        <p:nvSpPr>
          <p:cNvPr id="6"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86996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7912359" y="1901756"/>
            <a:ext cx="3573624" cy="3752105"/>
          </a:xfrm>
          <a:prstGeom prst="rect">
            <a:avLst/>
          </a:prstGeom>
        </p:spPr>
      </p:pic>
      <p:sp>
        <p:nvSpPr>
          <p:cNvPr id="5" name="Dikdörtgen 4"/>
          <p:cNvSpPr/>
          <p:nvPr/>
        </p:nvSpPr>
        <p:spPr>
          <a:xfrm>
            <a:off x="696685" y="1819469"/>
            <a:ext cx="6730482" cy="3693319"/>
          </a:xfrm>
          <a:prstGeom prst="rect">
            <a:avLst/>
          </a:prstGeom>
        </p:spPr>
        <p:txBody>
          <a:bodyPr wrap="square" anchor="ctr">
            <a:spAutoFit/>
          </a:bodyPr>
          <a:lstStyle/>
          <a:p>
            <a:pPr algn="just"/>
            <a:endParaRPr lang="tr-TR" dirty="0" smtClean="0">
              <a:latin typeface="Segoe UI" panose="020B0502040204020203" pitchFamily="34" charset="0"/>
              <a:cs typeface="Segoe UI" panose="020B0502040204020203" pitchFamily="34" charset="0"/>
            </a:endParaRPr>
          </a:p>
          <a:p>
            <a:pPr algn="just"/>
            <a:endParaRPr lang="tr-TR" dirty="0">
              <a:latin typeface="Segoe UI" panose="020B0502040204020203" pitchFamily="34" charset="0"/>
              <a:cs typeface="Segoe UI" panose="020B0502040204020203" pitchFamily="34" charset="0"/>
            </a:endParaRPr>
          </a:p>
          <a:p>
            <a:pPr algn="just"/>
            <a:r>
              <a:rPr lang="tr-TR" dirty="0" smtClean="0">
                <a:latin typeface="Segoe UI" panose="020B0502040204020203" pitchFamily="34" charset="0"/>
                <a:cs typeface="Segoe UI" panose="020B0502040204020203" pitchFamily="34" charset="0"/>
              </a:rPr>
              <a:t>Hangi davranışların iş yerinde psikolojik taciz olarak kabul edilmesi gerektiği sorununa da yanıt bulmak gerekmektedir. Bu soru kapsamında </a:t>
            </a:r>
            <a:r>
              <a:rPr lang="tr-TR" dirty="0" err="1" smtClean="0">
                <a:latin typeface="Segoe UI" panose="020B0502040204020203" pitchFamily="34" charset="0"/>
                <a:cs typeface="Segoe UI" panose="020B0502040204020203" pitchFamily="34" charset="0"/>
              </a:rPr>
              <a:t>Heinz</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Leymann</a:t>
            </a:r>
            <a:r>
              <a:rPr lang="tr-TR" dirty="0" smtClean="0">
                <a:latin typeface="Segoe UI" panose="020B0502040204020203" pitchFamily="34" charset="0"/>
                <a:cs typeface="Segoe UI" panose="020B0502040204020203" pitchFamily="34" charset="0"/>
              </a:rPr>
              <a:t>, </a:t>
            </a:r>
            <a:r>
              <a:rPr lang="tr-TR" dirty="0" err="1" smtClean="0">
                <a:latin typeface="Segoe UI" panose="020B0502040204020203" pitchFamily="34" charset="0"/>
                <a:cs typeface="Segoe UI" panose="020B0502040204020203" pitchFamily="34" charset="0"/>
              </a:rPr>
              <a:t>mobbing</a:t>
            </a:r>
            <a:r>
              <a:rPr lang="tr-TR" dirty="0" smtClean="0">
                <a:latin typeface="Segoe UI" panose="020B0502040204020203" pitchFamily="34" charset="0"/>
                <a:cs typeface="Segoe UI" panose="020B0502040204020203" pitchFamily="34" charset="0"/>
              </a:rPr>
              <a:t> kapsamında yapılan davranışları beş grupta toplayıp incelemiştir </a:t>
            </a:r>
          </a:p>
          <a:p>
            <a:pPr algn="just"/>
            <a:endParaRPr lang="tr-TR" dirty="0">
              <a:latin typeface="Segoe UI" panose="020B0502040204020203" pitchFamily="34" charset="0"/>
              <a:cs typeface="Segoe UI" panose="020B0502040204020203" pitchFamily="34" charset="0"/>
            </a:endParaRPr>
          </a:p>
          <a:p>
            <a:pPr algn="just"/>
            <a:r>
              <a:rPr lang="tr-TR" b="1" dirty="0">
                <a:latin typeface="Segoe UI" panose="020B0502040204020203" pitchFamily="34" charset="0"/>
                <a:cs typeface="Segoe UI" panose="020B0502040204020203" pitchFamily="34" charset="0"/>
              </a:rPr>
              <a:t>B</a:t>
            </a:r>
            <a:r>
              <a:rPr lang="tr-TR" b="1" dirty="0" smtClean="0">
                <a:latin typeface="Segoe UI" panose="020B0502040204020203" pitchFamily="34" charset="0"/>
                <a:cs typeface="Segoe UI" panose="020B0502040204020203" pitchFamily="34" charset="0"/>
              </a:rPr>
              <a:t>irinci grupta</a:t>
            </a:r>
            <a:r>
              <a:rPr lang="tr-TR" dirty="0" smtClean="0">
                <a:latin typeface="Segoe UI" panose="020B0502040204020203" pitchFamily="34" charset="0"/>
                <a:cs typeface="Segoe UI" panose="020B0502040204020203" pitchFamily="34" charset="0"/>
              </a:rPr>
              <a:t>, </a:t>
            </a:r>
            <a:r>
              <a:rPr lang="tr-TR" b="1" dirty="0" smtClean="0">
                <a:solidFill>
                  <a:srgbClr val="00B050"/>
                </a:solidFill>
                <a:latin typeface="Segoe UI" panose="020B0502040204020203" pitchFamily="34" charset="0"/>
                <a:cs typeface="Segoe UI" panose="020B0502040204020203" pitchFamily="34" charset="0"/>
              </a:rPr>
              <a:t>mağdurun kendini göstermesini ve iletişim oluşumunu etkileyen davranışlara yer verilmiştir.</a:t>
            </a:r>
          </a:p>
          <a:p>
            <a:pPr algn="just"/>
            <a:endParaRPr lang="tr-TR" dirty="0">
              <a:latin typeface="Segoe UI" panose="020B0502040204020203" pitchFamily="34" charset="0"/>
              <a:cs typeface="Segoe UI" panose="020B0502040204020203" pitchFamily="34" charset="0"/>
            </a:endParaRPr>
          </a:p>
          <a:p>
            <a:pPr algn="just"/>
            <a:endParaRPr lang="tr-TR" dirty="0" smtClean="0">
              <a:latin typeface="Segoe UI" panose="020B0502040204020203" pitchFamily="34" charset="0"/>
              <a:cs typeface="Segoe UI" panose="020B0502040204020203" pitchFamily="34" charset="0"/>
            </a:endParaRPr>
          </a:p>
          <a:p>
            <a:pPr algn="just"/>
            <a:endParaRPr lang="tr-TR" dirty="0">
              <a:latin typeface="Segoe UI" panose="020B0502040204020203" pitchFamily="34" charset="0"/>
              <a:cs typeface="Segoe UI" panose="020B0502040204020203" pitchFamily="34" charset="0"/>
            </a:endParaRPr>
          </a:p>
          <a:p>
            <a:pPr algn="just"/>
            <a:endParaRPr lang="tr-TR" dirty="0">
              <a:latin typeface="Segoe UI" panose="020B0502040204020203" pitchFamily="34" charset="0"/>
              <a:cs typeface="Segoe UI" panose="020B0502040204020203" pitchFamily="34" charset="0"/>
            </a:endParaRPr>
          </a:p>
        </p:txBody>
      </p:sp>
      <p:sp>
        <p:nvSpPr>
          <p:cNvPr id="7" name="Unvan 1"/>
          <p:cNvSpPr>
            <a:spLocks noGrp="1"/>
          </p:cNvSpPr>
          <p:nvPr>
            <p:ph type="title"/>
          </p:nvPr>
        </p:nvSpPr>
        <p:spPr/>
        <p:txBody>
          <a:bodyPr anchor="ctr">
            <a:normAutofit/>
          </a:bodyPr>
          <a:lstStyle/>
          <a:p>
            <a:pPr algn="ctr"/>
            <a:r>
              <a:rPr lang="tr-TR" sz="4000" b="1" dirty="0" smtClean="0">
                <a:latin typeface="Segoe UI" panose="020B0502040204020203" pitchFamily="34" charset="0"/>
                <a:cs typeface="Segoe UI" panose="020B0502040204020203" pitchFamily="34" charset="0"/>
              </a:rPr>
              <a:t>MOBBİNG NEDİR? </a:t>
            </a:r>
            <a:endParaRPr lang="tr-TR" sz="4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04316647"/>
      </p:ext>
    </p:extLst>
  </p:cSld>
  <p:clrMapOvr>
    <a:masterClrMapping/>
  </p:clrMapOvr>
  <p:timing>
    <p:tnLst>
      <p:par>
        <p:cTn id="1" dur="indefinite" restart="never" nodeType="tmRoot"/>
      </p:par>
    </p:tnLst>
  </p:timing>
</p:sld>
</file>

<file path=ppt/theme/theme1.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786</TotalTime>
  <Words>3286</Words>
  <Application>Microsoft Office PowerPoint</Application>
  <PresentationFormat>Geniş ekran</PresentationFormat>
  <Paragraphs>333</Paragraphs>
  <Slides>47</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47</vt:i4>
      </vt:variant>
    </vt:vector>
  </HeadingPairs>
  <TitlesOfParts>
    <vt:vector size="52" baseType="lpstr">
      <vt:lpstr>Calibri</vt:lpstr>
      <vt:lpstr>Calibri Light</vt:lpstr>
      <vt:lpstr>Segoe UI</vt:lpstr>
      <vt:lpstr>Wingdings</vt:lpstr>
      <vt:lpstr>Geçmişe bakış</vt:lpstr>
      <vt:lpstr>MOBBİNG  </vt:lpstr>
      <vt:lpstr>MOBBİNG </vt:lpstr>
      <vt:lpstr>MOBBİNG NEDİR? </vt:lpstr>
      <vt:lpstr>MOBBİNG NEDİR? </vt:lpstr>
      <vt:lpstr>MOBBİNG NEDİR? </vt:lpstr>
      <vt:lpstr>MOBBİNG NEDİR? </vt:lpstr>
      <vt:lpstr>MOBBİNG NEDİR? </vt:lpstr>
      <vt:lpstr>MOBBİNG NEDİR? </vt:lpstr>
      <vt:lpstr>MOBBİNG NEDİR? </vt:lpstr>
      <vt:lpstr>MOBBİNG NEDİR? </vt:lpstr>
      <vt:lpstr>MOBBİNG NEDİR? </vt:lpstr>
      <vt:lpstr>MOBBİNG NEDİR? </vt:lpstr>
      <vt:lpstr>MOBBİNG NEDİR? </vt:lpstr>
      <vt:lpstr>MOBBİNG NEDİR? </vt:lpstr>
      <vt:lpstr>MOBBİNG NEDİR? </vt:lpstr>
      <vt:lpstr>Mobbing Örnekleri </vt:lpstr>
      <vt:lpstr>Mobbing Örnekleri </vt:lpstr>
      <vt:lpstr>Mobbing Örnekleri </vt:lpstr>
      <vt:lpstr>Mobbing Ne Değildir?</vt:lpstr>
      <vt:lpstr>Mobbing ile Benzerlik Gösteren Kavramlar Nelerdir?</vt:lpstr>
      <vt:lpstr>Mobbing ile Benzerlik Gösteren Kavramlar Nelerdir?</vt:lpstr>
      <vt:lpstr>Mobbing ile Benzerlik Gösteren Kavramlar Nelerdir?</vt:lpstr>
      <vt:lpstr>Mobbing ile Benzerlik Gösteren Kavramlar Nelerdir?</vt:lpstr>
      <vt:lpstr>Mobbingin Bireyler Üzerindeki Etkileri Nelerdir?</vt:lpstr>
      <vt:lpstr> Mobbingin Bireyler Üzerindeki Psikolojik Etkileri </vt:lpstr>
      <vt:lpstr> Mobbingin Bireyler Üzerindeki Psikolojik Etkileri </vt:lpstr>
      <vt:lpstr> Mobbingin Bireyler Üzerindeki Psikolojik Etkileri </vt:lpstr>
      <vt:lpstr> Mobbingin Bireyler Üzerindeki Sosyal ve Ekonomik Etkileri </vt:lpstr>
      <vt:lpstr> Mobbingin Bireyler Üzerindeki Sosyal ve Ekonomik Etkileri </vt:lpstr>
      <vt:lpstr>Mobbingin İşyerleri Üzerindeki Etkileri</vt:lpstr>
      <vt:lpstr>Mobbingin Aile Üzerindeki Etkileri</vt:lpstr>
      <vt:lpstr>PowerPoint Sunusu</vt:lpstr>
      <vt:lpstr>Mobbingin İspatı ve Şikayet</vt:lpstr>
      <vt:lpstr>Mobbingin İspatı ve Şikayet</vt:lpstr>
      <vt:lpstr>Mobbinge Karşı Başvuru Yolları Nelerdir?</vt:lpstr>
      <vt:lpstr> </vt:lpstr>
      <vt:lpstr>Mobbinge Karşı Başvuru Yolları Nelerdir?</vt:lpstr>
      <vt:lpstr>Mobbinge Karşı Başvuru Yolları Nelerdir?</vt:lpstr>
      <vt:lpstr> </vt:lpstr>
      <vt:lpstr>Mobbinge Karşı Başvuru Yolları Nelerdir?</vt:lpstr>
      <vt:lpstr>Mobbinge Karşı Başvuru Yolları Nelerdir?</vt:lpstr>
      <vt:lpstr>Mobbinge Karşı Başvuru Yolları Nelerdir?</vt:lpstr>
      <vt:lpstr>Mobbinge Karşı Başvuru Yolları Nelerdir?</vt:lpstr>
      <vt:lpstr>PowerPoint Sunusu</vt:lpstr>
      <vt:lpstr>Mobbinge Karşı Başvuru Yolları Nelerdir?</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MOBBİNG</dc:title>
  <dc:creator>EYLEM KAYA EROĞLU</dc:creator>
  <cp:lastModifiedBy>EYLEM KAYA EROĞLU</cp:lastModifiedBy>
  <cp:revision>53</cp:revision>
  <dcterms:created xsi:type="dcterms:W3CDTF">2024-05-31T10:22:32Z</dcterms:created>
  <dcterms:modified xsi:type="dcterms:W3CDTF">2024-07-31T15:36:14Z</dcterms:modified>
</cp:coreProperties>
</file>