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1" r:id="rId9"/>
    <p:sldId id="260" r:id="rId10"/>
    <p:sldId id="278" r:id="rId11"/>
    <p:sldId id="262" r:id="rId12"/>
    <p:sldId id="269" r:id="rId13"/>
    <p:sldId id="268" r:id="rId14"/>
    <p:sldId id="267" r:id="rId15"/>
    <p:sldId id="271" r:id="rId16"/>
    <p:sldId id="277" r:id="rId17"/>
    <p:sldId id="266" r:id="rId18"/>
    <p:sldId id="276" r:id="rId19"/>
    <p:sldId id="275" r:id="rId20"/>
    <p:sldId id="274" r:id="rId21"/>
    <p:sldId id="2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7030A0"/>
                </a:solidFill>
              </a:rPr>
              <a:t>KADIN İSTİHDAMININ GÜVENCESİZLEŞTİRİLMESİ</a:t>
            </a:r>
            <a:endParaRPr lang="tr-TR" b="1" dirty="0">
              <a:solidFill>
                <a:srgbClr val="7030A0"/>
              </a:solidFill>
            </a:endParaRPr>
          </a:p>
        </p:txBody>
      </p:sp>
      <p:sp>
        <p:nvSpPr>
          <p:cNvPr id="3" name="Alt Başlık 2"/>
          <p:cNvSpPr>
            <a:spLocks noGrp="1"/>
          </p:cNvSpPr>
          <p:nvPr>
            <p:ph type="subTitle" idx="1"/>
          </p:nvPr>
        </p:nvSpPr>
        <p:spPr/>
        <p:txBody>
          <a:bodyPr/>
          <a:lstStyle/>
          <a:p>
            <a:r>
              <a:rPr lang="tr-TR" dirty="0" smtClean="0"/>
              <a:t>Cahide Sarı/2016</a:t>
            </a:r>
          </a:p>
          <a:p>
            <a:r>
              <a:rPr lang="tr-TR" dirty="0" smtClean="0"/>
              <a:t>Sağlık ve Sosyal Hizmet Emekçileri Sendikası Genel Merkezi</a:t>
            </a:r>
            <a:endParaRPr lang="tr-TR" dirty="0"/>
          </a:p>
        </p:txBody>
      </p:sp>
    </p:spTree>
    <p:extLst>
      <p:ext uri="{BB962C8B-B14F-4D97-AF65-F5344CB8AC3E}">
        <p14:creationId xmlns:p14="http://schemas.microsoft.com/office/powerpoint/2010/main" val="12379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t>Emekçiler için uygun fiyatlardan hizmet sunan kamudaki kreş sayısının giderek düşmesiyle birlikte erken çocukluk bakım hizmeti özelden oldukça yüksek fiyatlara alınan bir hizmet haline gelmeye başlamıştır. </a:t>
            </a:r>
            <a:endParaRPr lang="tr-TR" dirty="0" smtClean="0"/>
          </a:p>
          <a:p>
            <a:r>
              <a:rPr lang="tr-TR" dirty="0" smtClean="0"/>
              <a:t>Çoğu </a:t>
            </a:r>
            <a:r>
              <a:rPr lang="tr-TR" dirty="0"/>
              <a:t>zaman bu kreşlerin fiyatı kadın emekçilere verilen ücretin çok üstünde bir rakama tekabül ettiğinden, pek çok kadın istihdamdan çekilmektedir. </a:t>
            </a:r>
            <a:endParaRPr lang="tr-TR" dirty="0" smtClean="0"/>
          </a:p>
          <a:p>
            <a:r>
              <a:rPr lang="tr-TR" dirty="0" smtClean="0"/>
              <a:t>Bu </a:t>
            </a:r>
            <a:r>
              <a:rPr lang="tr-TR" dirty="0"/>
              <a:t>nedenle, çocuk bakımının kadınlarla erkekler arasında eşit paylaşılması ile erken çocukluk bakım ve eğitim hizmetlerinin kamusal bir hizmet olarak sunulması ve bu hizmetin yaygınlaştırılması kadınlar için hayati niteliktedir. </a:t>
            </a:r>
          </a:p>
        </p:txBody>
      </p:sp>
    </p:spTree>
    <p:extLst>
      <p:ext uri="{BB962C8B-B14F-4D97-AF65-F5344CB8AC3E}">
        <p14:creationId xmlns:p14="http://schemas.microsoft.com/office/powerpoint/2010/main" val="242743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04664"/>
            <a:ext cx="9036496" cy="6336704"/>
          </a:xfrm>
        </p:spPr>
        <p:txBody>
          <a:bodyPr>
            <a:normAutofit/>
          </a:bodyPr>
          <a:lstStyle/>
          <a:p>
            <a:pPr marL="0" indent="0">
              <a:buNone/>
            </a:pPr>
            <a:r>
              <a:rPr lang="tr-TR" dirty="0" smtClean="0"/>
              <a:t>*Bu </a:t>
            </a:r>
            <a:r>
              <a:rPr lang="tr-TR" dirty="0"/>
              <a:t>düzenleme doğum/annelik gerekçesiyle kısmi ve yarı zamanlı çalışmayı kadınlar için şimdilik bir tercih olarak sunmaktadır. </a:t>
            </a:r>
            <a:endParaRPr lang="tr-TR" dirty="0" smtClean="0"/>
          </a:p>
          <a:p>
            <a:pPr marL="0" indent="0">
              <a:buNone/>
            </a:pPr>
            <a:r>
              <a:rPr lang="tr-TR" dirty="0" smtClean="0"/>
              <a:t>*Pratikte </a:t>
            </a:r>
            <a:r>
              <a:rPr lang="tr-TR" dirty="0"/>
              <a:t>ise çok kısa bir sürede zorunluluğa dönüştürülmesi beklenmelidir. </a:t>
            </a:r>
            <a:endParaRPr lang="tr-TR" dirty="0" smtClean="0"/>
          </a:p>
          <a:p>
            <a:pPr marL="0" indent="0">
              <a:buNone/>
            </a:pPr>
            <a:r>
              <a:rPr lang="tr-TR" dirty="0" smtClean="0"/>
              <a:t>*Kadınların </a:t>
            </a:r>
            <a:r>
              <a:rPr lang="tr-TR" dirty="0"/>
              <a:t>yasal haklarının değil ısrarla geleneksel rollerinin hatırlatılması ile kadın emekçilerin güvencesiz çalışma koşullarını ses çıkarmadan kabul etmeleri beklenmektedir. </a:t>
            </a:r>
            <a:endParaRPr lang="tr-TR" dirty="0" smtClean="0"/>
          </a:p>
          <a:p>
            <a:pPr marL="0" indent="0">
              <a:buNone/>
            </a:pPr>
            <a:r>
              <a:rPr lang="tr-TR" dirty="0" smtClean="0"/>
              <a:t>*</a:t>
            </a:r>
            <a:r>
              <a:rPr lang="tr-TR" dirty="0" smtClean="0">
                <a:solidFill>
                  <a:srgbClr val="7030A0"/>
                </a:solidFill>
              </a:rPr>
              <a:t>Kadın </a:t>
            </a:r>
            <a:r>
              <a:rPr lang="tr-TR" dirty="0">
                <a:solidFill>
                  <a:srgbClr val="7030A0"/>
                </a:solidFill>
              </a:rPr>
              <a:t>emekçilerden sonra bu güvencesiz çalıştırma biçiminin tüm toplumsal kesimlere yaygınlaştırılacağından kimsenin şüphesi olmamalıdır.</a:t>
            </a:r>
          </a:p>
        </p:txBody>
      </p:sp>
    </p:spTree>
    <p:extLst>
      <p:ext uri="{BB962C8B-B14F-4D97-AF65-F5344CB8AC3E}">
        <p14:creationId xmlns:p14="http://schemas.microsoft.com/office/powerpoint/2010/main" val="481642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t>Kadın işçiler, bu tasarı öncesinde eğer gereken prim gün sayılarını tamamlamışlarsa (600 gün) işsiz kaldıklarında işsizlik  sigortasından yararlanabiliyorlardı. </a:t>
            </a:r>
            <a:endParaRPr lang="tr-TR" dirty="0" smtClean="0"/>
          </a:p>
          <a:p>
            <a:r>
              <a:rPr lang="tr-TR" dirty="0" smtClean="0"/>
              <a:t>En </a:t>
            </a:r>
            <a:r>
              <a:rPr lang="tr-TR" dirty="0"/>
              <a:t>az 600 gün prim ödemiş olması kaydıyla kadın işçiye işsizlik sigortası fonundan çalışmadığı sürenin prim ve ücreti ödeniyordu. </a:t>
            </a:r>
            <a:endParaRPr lang="tr-TR" dirty="0" smtClean="0"/>
          </a:p>
          <a:p>
            <a:r>
              <a:rPr lang="tr-TR" dirty="0" smtClean="0"/>
              <a:t>Tasarıda </a:t>
            </a:r>
            <a:r>
              <a:rPr lang="tr-TR" dirty="0"/>
              <a:t>da yeni düzenlemeyle 600 gün primi olan bir kadın işçiye kısmi süreli çalıştığında çalışmadığı sürenin işsizlik fonundan karşılanacağı “müjdelenmektedir”. </a:t>
            </a:r>
            <a:endParaRPr lang="tr-TR" dirty="0" smtClean="0"/>
          </a:p>
          <a:p>
            <a:r>
              <a:rPr lang="tr-TR" dirty="0" smtClean="0"/>
              <a:t>Kadın </a:t>
            </a:r>
            <a:r>
              <a:rPr lang="tr-TR" dirty="0"/>
              <a:t>işçiler açısından “müjdelendiği” gibi bir kazanım söz konusu değildir. </a:t>
            </a:r>
            <a:r>
              <a:rPr lang="tr-TR" dirty="0" smtClean="0"/>
              <a:t>Bu konuda haklar hala aynıdır.</a:t>
            </a:r>
            <a:endParaRPr lang="tr-TR" dirty="0"/>
          </a:p>
        </p:txBody>
      </p:sp>
    </p:spTree>
    <p:extLst>
      <p:ext uri="{BB962C8B-B14F-4D97-AF65-F5344CB8AC3E}">
        <p14:creationId xmlns:p14="http://schemas.microsoft.com/office/powerpoint/2010/main" val="295112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928992" cy="6480720"/>
          </a:xfrm>
        </p:spPr>
        <p:txBody>
          <a:bodyPr>
            <a:normAutofit/>
          </a:bodyPr>
          <a:lstStyle/>
          <a:p>
            <a:r>
              <a:rPr lang="tr-TR" dirty="0"/>
              <a:t>Doğum sebebiyle esnek çalışacaklara ödenecek ücret günlük asgari ücretin brüt tutarı kadar olacak. </a:t>
            </a:r>
            <a:endParaRPr lang="tr-TR" dirty="0" smtClean="0"/>
          </a:p>
          <a:p>
            <a:r>
              <a:rPr lang="tr-TR" dirty="0" smtClean="0"/>
              <a:t>Bu </a:t>
            </a:r>
            <a:r>
              <a:rPr lang="tr-TR" dirty="0"/>
              <a:t>tutar çalışanların ücretlerinden yapılan kesintilerin toplandığı İşsizlik Fonu’ndan karşılanarak, işverenin yükü kamuya yüklenecek</a:t>
            </a:r>
            <a:r>
              <a:rPr lang="tr-TR" dirty="0" smtClean="0"/>
              <a:t>.</a:t>
            </a:r>
          </a:p>
          <a:p>
            <a:r>
              <a:rPr lang="tr-TR" dirty="0" smtClean="0"/>
              <a:t>Tasarı </a:t>
            </a:r>
            <a:r>
              <a:rPr lang="tr-TR" dirty="0"/>
              <a:t>bunun sürekliliğini sağlayacak önlemleri de içermiyor. </a:t>
            </a:r>
            <a:endParaRPr lang="tr-TR" dirty="0" smtClean="0"/>
          </a:p>
          <a:p>
            <a:r>
              <a:rPr lang="tr-TR" dirty="0" smtClean="0"/>
              <a:t>Süt </a:t>
            </a:r>
            <a:r>
              <a:rPr lang="tr-TR" dirty="0"/>
              <a:t>izninin kaldırılmasını öngören esnek çalışma ile patronlar kadınlara yönelik süt izni yerine yarı zamanlı çalışma uygulamasını teşvik edecek, </a:t>
            </a:r>
            <a:r>
              <a:rPr lang="tr-TR" dirty="0" err="1"/>
              <a:t>mobbing</a:t>
            </a:r>
            <a:r>
              <a:rPr lang="tr-TR" dirty="0"/>
              <a:t> uygulamaları gündeme gelebilecek</a:t>
            </a:r>
          </a:p>
        </p:txBody>
      </p:sp>
    </p:spTree>
    <p:extLst>
      <p:ext uri="{BB962C8B-B14F-4D97-AF65-F5344CB8AC3E}">
        <p14:creationId xmlns:p14="http://schemas.microsoft.com/office/powerpoint/2010/main" val="1631905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32656"/>
            <a:ext cx="8928992" cy="6264696"/>
          </a:xfrm>
        </p:spPr>
        <p:txBody>
          <a:bodyPr>
            <a:normAutofit lnSpcReduction="10000"/>
          </a:bodyPr>
          <a:lstStyle/>
          <a:p>
            <a:r>
              <a:rPr lang="tr-TR" dirty="0"/>
              <a:t>Doğum sonrası aylıksız izin kullanan annelerin kademe ve derece ilerlemesinden yararlanamaması uygulamasını kaldırması nedeniyle olumlu gibi görülen düzenleme, bundan önceki hak kayıplarını kapsamayacak. </a:t>
            </a:r>
            <a:endParaRPr lang="tr-TR" dirty="0" smtClean="0"/>
          </a:p>
          <a:p>
            <a:endParaRPr lang="tr-TR" dirty="0"/>
          </a:p>
          <a:p>
            <a:r>
              <a:rPr lang="tr-TR" dirty="0" smtClean="0"/>
              <a:t>İzin </a:t>
            </a:r>
            <a:r>
              <a:rPr lang="tr-TR" dirty="0"/>
              <a:t>döneminde ücret ve prim bakımından hak kaybı oluşmayacak gibi görülmekle birlikte </a:t>
            </a:r>
            <a:endParaRPr lang="tr-TR" dirty="0" smtClean="0"/>
          </a:p>
          <a:p>
            <a:pPr marL="0" indent="0">
              <a:buNone/>
            </a:pPr>
            <a:r>
              <a:rPr lang="tr-TR" dirty="0" smtClean="0">
                <a:solidFill>
                  <a:srgbClr val="7030A0"/>
                </a:solidFill>
              </a:rPr>
              <a:t>uzun </a:t>
            </a:r>
            <a:r>
              <a:rPr lang="tr-TR" dirty="0">
                <a:solidFill>
                  <a:srgbClr val="7030A0"/>
                </a:solidFill>
              </a:rPr>
              <a:t>dönemde </a:t>
            </a:r>
            <a:endParaRPr lang="tr-TR" dirty="0" smtClean="0">
              <a:solidFill>
                <a:srgbClr val="7030A0"/>
              </a:solidFill>
            </a:endParaRPr>
          </a:p>
          <a:p>
            <a:r>
              <a:rPr lang="tr-TR" dirty="0" smtClean="0"/>
              <a:t>meslekte </a:t>
            </a:r>
            <a:r>
              <a:rPr lang="tr-TR" dirty="0"/>
              <a:t>ilerleme, </a:t>
            </a:r>
            <a:r>
              <a:rPr lang="tr-TR" dirty="0" smtClean="0"/>
              <a:t>kıdem </a:t>
            </a:r>
            <a:r>
              <a:rPr lang="tr-TR" dirty="0"/>
              <a:t>alma ve yöneticilik gibi tam zamanlı çalışmayı gerektiren nitelikli işlerde yükselme olanağı kadınlar için ortadan kalkacak .</a:t>
            </a:r>
          </a:p>
        </p:txBody>
      </p:sp>
    </p:spTree>
    <p:extLst>
      <p:ext uri="{BB962C8B-B14F-4D97-AF65-F5344CB8AC3E}">
        <p14:creationId xmlns:p14="http://schemas.microsoft.com/office/powerpoint/2010/main" val="387463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9144000" cy="6597352"/>
          </a:xfrm>
        </p:spPr>
        <p:txBody>
          <a:bodyPr>
            <a:normAutofit lnSpcReduction="10000"/>
          </a:bodyPr>
          <a:lstStyle/>
          <a:p>
            <a:r>
              <a:rPr lang="tr-TR" dirty="0"/>
              <a:t>Esnek çalışmanın kadın emekçiler açısından yol açacağı ücret ve gelir kayıpları ya da iş güvencesi ile sosyal güvenlik haklarının korunması gibi konularda top işsizlik fonuna atılmaktadır. </a:t>
            </a:r>
            <a:endParaRPr lang="tr-TR" dirty="0" smtClean="0"/>
          </a:p>
          <a:p>
            <a:r>
              <a:rPr lang="tr-TR" dirty="0" smtClean="0"/>
              <a:t>Kadın </a:t>
            </a:r>
            <a:r>
              <a:rPr lang="tr-TR" dirty="0"/>
              <a:t>emekçilerin çalışmadan doğan sosyal haklarının telafisi için asıl fonun işsizlik fonu olması, AKP Hükümetinin vergi kesintileriyle oluşturulan işsizlik fonunu özel sektör geliştirme fonuna çevirdiğini göstermektedir. </a:t>
            </a:r>
            <a:endParaRPr lang="tr-TR" dirty="0" smtClean="0"/>
          </a:p>
          <a:p>
            <a:r>
              <a:rPr lang="tr-TR" dirty="0" smtClean="0"/>
              <a:t>Bu </a:t>
            </a:r>
            <a:r>
              <a:rPr lang="tr-TR" dirty="0"/>
              <a:t>tasarıyla AKP, kadınları ödüllendirmemekte, patronların talebi doğrultusunda kadınlardan başlayarak tüm emekçileri güvencesizliğe mahkum etmeye çalışmaktadır. </a:t>
            </a:r>
          </a:p>
        </p:txBody>
      </p:sp>
    </p:spTree>
    <p:extLst>
      <p:ext uri="{BB962C8B-B14F-4D97-AF65-F5344CB8AC3E}">
        <p14:creationId xmlns:p14="http://schemas.microsoft.com/office/powerpoint/2010/main" val="177450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a:bodyPr>
          <a:lstStyle/>
          <a:p>
            <a:r>
              <a:rPr lang="tr-TR" dirty="0"/>
              <a:t>Tasarıda kayıt dışı çalışan kadınların göz ardı edilmesi, kadınlar açısından kabul edilemez bir tutumdur. </a:t>
            </a:r>
            <a:endParaRPr lang="tr-TR" dirty="0" smtClean="0"/>
          </a:p>
          <a:p>
            <a:r>
              <a:rPr lang="tr-TR" dirty="0" smtClean="0"/>
              <a:t>Kadın </a:t>
            </a:r>
            <a:r>
              <a:rPr lang="tr-TR" dirty="0"/>
              <a:t>istihdamındaki düşük düzey ve kayıt dışılıktaki yüksek düzey yıllardır çeşitli politika metinlerinde ele alınan önemli başlıklardan biridir. </a:t>
            </a:r>
            <a:endParaRPr lang="tr-TR" dirty="0" smtClean="0"/>
          </a:p>
          <a:p>
            <a:r>
              <a:rPr lang="tr-TR" dirty="0" smtClean="0"/>
              <a:t>Ancak </a:t>
            </a:r>
            <a:r>
              <a:rPr lang="tr-TR" dirty="0"/>
              <a:t>bu konuda yılardır gerçek bir gelişme sağlanamamasının önemli nedenlerinden biri ev içi sorumlulukların eşit olmayan bir iş bölümüyle gerçekleştirilmesi ve </a:t>
            </a:r>
            <a:r>
              <a:rPr lang="tr-TR" dirty="0">
                <a:solidFill>
                  <a:srgbClr val="7030A0"/>
                </a:solidFill>
              </a:rPr>
              <a:t>başta kreş olmak üzere </a:t>
            </a:r>
            <a:r>
              <a:rPr lang="tr-TR" dirty="0"/>
              <a:t>destekleyici kamusal hizmetlerin yeterli düzeyde, herkes tarafından erişilebilir, ücretsiz ve nitelikli olmayışıdır. </a:t>
            </a:r>
          </a:p>
        </p:txBody>
      </p:sp>
    </p:spTree>
    <p:extLst>
      <p:ext uri="{BB962C8B-B14F-4D97-AF65-F5344CB8AC3E}">
        <p14:creationId xmlns:p14="http://schemas.microsoft.com/office/powerpoint/2010/main" val="3772137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b="1" dirty="0">
                <a:solidFill>
                  <a:srgbClr val="7030A0"/>
                </a:solidFill>
              </a:rPr>
              <a:t>Kadın hareketi ve kadın emekçiler, </a:t>
            </a:r>
            <a:endParaRPr lang="tr-TR" b="1" dirty="0" smtClean="0">
              <a:solidFill>
                <a:srgbClr val="7030A0"/>
              </a:solidFill>
            </a:endParaRPr>
          </a:p>
          <a:p>
            <a:pPr marL="0" indent="0">
              <a:buNone/>
            </a:pPr>
            <a:r>
              <a:rPr lang="tr-TR" sz="2000" dirty="0" smtClean="0"/>
              <a:t>-istihdamda </a:t>
            </a:r>
            <a:r>
              <a:rPr lang="tr-TR" sz="2000" dirty="0"/>
              <a:t>cinsiyet eşitliğinin sağlanmasına, insana yaraşır işlerin </a:t>
            </a:r>
            <a:r>
              <a:rPr lang="tr-TR" sz="2000" dirty="0" smtClean="0"/>
              <a:t>çoğaltılmasına,</a:t>
            </a:r>
          </a:p>
          <a:p>
            <a:pPr marL="0" indent="0">
              <a:buNone/>
            </a:pPr>
            <a:r>
              <a:rPr lang="tr-TR" sz="2000" dirty="0"/>
              <a:t>-</a:t>
            </a:r>
            <a:r>
              <a:rPr lang="tr-TR" sz="2000" dirty="0" smtClean="0"/>
              <a:t>kadınların </a:t>
            </a:r>
            <a:r>
              <a:rPr lang="tr-TR" sz="2000" dirty="0"/>
              <a:t>istihdama katılımının önündeki temel engellerden biri olan bakım yükümlülüklerinin, devlet, işveren ve erkekler tarafından </a:t>
            </a:r>
            <a:r>
              <a:rPr lang="tr-TR" sz="2000" dirty="0" smtClean="0"/>
              <a:t>paylaşılmasına,</a:t>
            </a:r>
          </a:p>
          <a:p>
            <a:pPr marL="0" indent="0">
              <a:buNone/>
            </a:pPr>
            <a:r>
              <a:rPr lang="tr-TR" sz="2000" dirty="0"/>
              <a:t>-</a:t>
            </a:r>
            <a:r>
              <a:rPr lang="tr-TR" sz="2000" dirty="0" smtClean="0"/>
              <a:t>kreş </a:t>
            </a:r>
            <a:r>
              <a:rPr lang="tr-TR" sz="2000" dirty="0"/>
              <a:t>hakkına </a:t>
            </a:r>
            <a:endParaRPr lang="tr-TR" sz="2000" dirty="0" smtClean="0"/>
          </a:p>
          <a:p>
            <a:pPr marL="0" indent="0">
              <a:buNone/>
            </a:pPr>
            <a:r>
              <a:rPr lang="tr-TR" sz="2000" dirty="0" smtClean="0"/>
              <a:t>vurgu </a:t>
            </a:r>
            <a:r>
              <a:rPr lang="tr-TR" sz="2000" dirty="0"/>
              <a:t>yapmaktadır. </a:t>
            </a:r>
            <a:endParaRPr lang="tr-TR" sz="2000" dirty="0" smtClean="0"/>
          </a:p>
          <a:p>
            <a:endParaRPr lang="tr-TR" sz="2000" dirty="0"/>
          </a:p>
          <a:p>
            <a:pPr marL="0" indent="0">
              <a:buNone/>
            </a:pPr>
            <a:r>
              <a:rPr lang="tr-TR" sz="2000" dirty="0" smtClean="0"/>
              <a:t>*Ancak </a:t>
            </a:r>
            <a:r>
              <a:rPr lang="tr-TR" sz="2000" dirty="0"/>
              <a:t>bu tasarı çocuk bakımını doğrudan kadına kilitleyen ve kadının varoluşunu çocuk bakımına indirgeyen, bu bağlamda da kabul edilmesi imkansız bir kafa yapısı ile hazırlanmıştır. </a:t>
            </a:r>
            <a:endParaRPr lang="tr-TR" sz="2000" dirty="0" smtClean="0"/>
          </a:p>
          <a:p>
            <a:pPr marL="0" indent="0">
              <a:buNone/>
            </a:pPr>
            <a:endParaRPr lang="tr-TR" sz="2000" dirty="0" smtClean="0"/>
          </a:p>
          <a:p>
            <a:pPr marL="0" indent="0">
              <a:buNone/>
            </a:pPr>
            <a:r>
              <a:rPr lang="tr-TR" sz="2800" dirty="0" smtClean="0"/>
              <a:t>*Çalışma </a:t>
            </a:r>
            <a:r>
              <a:rPr lang="tr-TR" sz="2800" dirty="0"/>
              <a:t>koşullarının, hayatın olağan akışını kesen bir biçime büründürülmesi, kadınların değil patronların talebidir. </a:t>
            </a:r>
            <a:endParaRPr lang="tr-TR" sz="2800" dirty="0" smtClean="0"/>
          </a:p>
          <a:p>
            <a:pPr marL="0" indent="0">
              <a:buNone/>
            </a:pPr>
            <a:endParaRPr lang="tr-TR" sz="2800" dirty="0"/>
          </a:p>
          <a:p>
            <a:pPr marL="0" indent="0">
              <a:buNone/>
            </a:pPr>
            <a:r>
              <a:rPr lang="tr-TR" sz="2800" dirty="0" smtClean="0"/>
              <a:t>*AKP</a:t>
            </a:r>
            <a:r>
              <a:rPr lang="tr-TR" sz="2800" dirty="0"/>
              <a:t>, kadını ikincilleştiren </a:t>
            </a:r>
            <a:r>
              <a:rPr lang="tr-TR" sz="2800" dirty="0" err="1"/>
              <a:t>ataerkiye</a:t>
            </a:r>
            <a:r>
              <a:rPr lang="tr-TR" sz="2800" dirty="0"/>
              <a:t> yaslanarak </a:t>
            </a:r>
            <a:r>
              <a:rPr lang="tr-TR" sz="2800" dirty="0" err="1"/>
              <a:t>neoliberal</a:t>
            </a:r>
            <a:r>
              <a:rPr lang="tr-TR" sz="2800" dirty="0"/>
              <a:t> politikaları derinleştirmektedir.</a:t>
            </a:r>
          </a:p>
        </p:txBody>
      </p:sp>
    </p:spTree>
    <p:extLst>
      <p:ext uri="{BB962C8B-B14F-4D97-AF65-F5344CB8AC3E}">
        <p14:creationId xmlns:p14="http://schemas.microsoft.com/office/powerpoint/2010/main" val="35835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6192688"/>
          </a:xfrm>
        </p:spPr>
        <p:txBody>
          <a:bodyPr>
            <a:normAutofit fontScale="92500" lnSpcReduction="20000"/>
          </a:bodyPr>
          <a:lstStyle/>
          <a:p>
            <a:pPr marL="0" indent="0">
              <a:buNone/>
            </a:pPr>
            <a:r>
              <a:rPr lang="tr-TR" sz="4400" b="1" dirty="0">
                <a:solidFill>
                  <a:srgbClr val="7030A0"/>
                </a:solidFill>
              </a:rPr>
              <a:t>Tasarıda özel istihdam bürolarının yaygınlaştırılması, doğum iznine ayrılan kadınların yerine geçici olarak çalışacak emekçiler bulmanın bahanesi haline getirilmektedir. </a:t>
            </a:r>
            <a:endParaRPr lang="tr-TR" sz="4400" b="1" dirty="0" smtClean="0">
              <a:solidFill>
                <a:srgbClr val="7030A0"/>
              </a:solidFill>
            </a:endParaRPr>
          </a:p>
          <a:p>
            <a:pPr marL="0" indent="0">
              <a:buNone/>
            </a:pPr>
            <a:endParaRPr lang="tr-TR" sz="4400" b="1" dirty="0" smtClean="0">
              <a:solidFill>
                <a:srgbClr val="7030A0"/>
              </a:solidFill>
            </a:endParaRPr>
          </a:p>
          <a:p>
            <a:pPr marL="0" indent="0">
              <a:buNone/>
            </a:pPr>
            <a:r>
              <a:rPr lang="tr-TR" sz="4400" b="1" dirty="0">
                <a:solidFill>
                  <a:srgbClr val="7030A0"/>
                </a:solidFill>
              </a:rPr>
              <a:t>Böylece doğum izni ile başlayan gerekçeler zinciri modern kölelik bürolarının açılmasına uzanan korkunç bir yeni çalışma rejiminin kurulmasının gerekçesi </a:t>
            </a:r>
            <a:r>
              <a:rPr lang="tr-TR" sz="4400" b="1" dirty="0" smtClean="0">
                <a:solidFill>
                  <a:srgbClr val="7030A0"/>
                </a:solidFill>
              </a:rPr>
              <a:t>yapılmaktadır.</a:t>
            </a:r>
            <a:endParaRPr lang="tr-TR" sz="4400" b="1" dirty="0">
              <a:solidFill>
                <a:srgbClr val="7030A0"/>
              </a:solidFill>
            </a:endParaRPr>
          </a:p>
        </p:txBody>
      </p:sp>
    </p:spTree>
    <p:extLst>
      <p:ext uri="{BB962C8B-B14F-4D97-AF65-F5344CB8AC3E}">
        <p14:creationId xmlns:p14="http://schemas.microsoft.com/office/powerpoint/2010/main" val="115012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a:solidFill>
                  <a:srgbClr val="7030A0"/>
                </a:solidFill>
              </a:rPr>
              <a:t>Özel İstihdam </a:t>
            </a:r>
            <a:r>
              <a:rPr lang="tr-TR" b="1" dirty="0" smtClean="0">
                <a:solidFill>
                  <a:srgbClr val="7030A0"/>
                </a:solidFill>
              </a:rPr>
              <a:t>Büroları</a:t>
            </a:r>
            <a:endParaRPr lang="tr-TR" dirty="0"/>
          </a:p>
        </p:txBody>
      </p:sp>
      <p:sp>
        <p:nvSpPr>
          <p:cNvPr id="3" name="İçerik Yer Tutucusu 2"/>
          <p:cNvSpPr>
            <a:spLocks noGrp="1"/>
          </p:cNvSpPr>
          <p:nvPr>
            <p:ph idx="1"/>
          </p:nvPr>
        </p:nvSpPr>
        <p:spPr>
          <a:xfrm>
            <a:off x="0" y="1124744"/>
            <a:ext cx="9144000" cy="5733256"/>
          </a:xfrm>
        </p:spPr>
        <p:txBody>
          <a:bodyPr>
            <a:normAutofit fontScale="77500" lnSpcReduction="20000"/>
          </a:bodyPr>
          <a:lstStyle/>
          <a:p>
            <a:r>
              <a:rPr lang="tr-TR" dirty="0"/>
              <a:t>Özel istihdam büroları, en genel tanımıyla kar amacıyla işe aracılık yapan, iş arayanlarla işçi arayanları eşleştiren gerçek ya da tüzel kişiliklerden oluşan kuruluşları ifade etmektedir</a:t>
            </a:r>
            <a:r>
              <a:rPr lang="tr-TR" dirty="0" smtClean="0"/>
              <a:t>.</a:t>
            </a:r>
          </a:p>
          <a:p>
            <a:r>
              <a:rPr lang="tr-TR" dirty="0" smtClean="0"/>
              <a:t> </a:t>
            </a:r>
            <a:r>
              <a:rPr lang="tr-TR" dirty="0"/>
              <a:t>ILO’nun özel istihdam bürolarını yasaklayan tutumu, 1949 yılında kabul edilen 96 sayılı Ücretli İş Bulma Büroları Sözleşmesi ile değişmiş ve konu </a:t>
            </a:r>
            <a:r>
              <a:rPr lang="tr-TR" dirty="0" smtClean="0"/>
              <a:t>(denetleme kaydıyla) </a:t>
            </a:r>
            <a:r>
              <a:rPr lang="tr-TR" dirty="0"/>
              <a:t>ülkelerin tercihine bırakılmıştır. </a:t>
            </a:r>
            <a:endParaRPr lang="tr-TR" dirty="0" smtClean="0"/>
          </a:p>
          <a:p>
            <a:r>
              <a:rPr lang="tr-TR" dirty="0" smtClean="0"/>
              <a:t>Günümüzdeki </a:t>
            </a:r>
            <a:r>
              <a:rPr lang="tr-TR" dirty="0"/>
              <a:t>haliyle özel istihdam büroları 1970’li yıllardan itibaren şekillenmiştir. </a:t>
            </a:r>
            <a:endParaRPr lang="tr-TR" dirty="0" smtClean="0"/>
          </a:p>
          <a:p>
            <a:r>
              <a:rPr lang="tr-TR" dirty="0" smtClean="0"/>
              <a:t>Yüzyılın </a:t>
            </a:r>
            <a:r>
              <a:rPr lang="tr-TR" dirty="0"/>
              <a:t>başında istihdamı, devletin </a:t>
            </a:r>
            <a:r>
              <a:rPr lang="tr-TR" dirty="0" smtClean="0"/>
              <a:t>yerine </a:t>
            </a:r>
            <a:r>
              <a:rPr lang="tr-TR" dirty="0"/>
              <a:t>getirmesi gereken bir yükümlülük olarak tanımlayıp, kar amacı güden özel istihdam bürolarının kapatılmasını öngören ILO, yüzyılın sonuna gelindiğinde esneklik uygulamalarını tanıyıp, özel istihdam bürolarının işgücü piyasası içindeki rolünü kabul eder duruma gelmiştir. </a:t>
            </a:r>
            <a:endParaRPr lang="tr-TR" dirty="0" smtClean="0"/>
          </a:p>
          <a:p>
            <a:r>
              <a:rPr lang="tr-TR" dirty="0" smtClean="0"/>
              <a:t>Özel </a:t>
            </a:r>
            <a:r>
              <a:rPr lang="tr-TR" dirty="0"/>
              <a:t>istihdam büroları 2003 yılından itibaren Türkiye’de yasal mevzuata girmiştir . </a:t>
            </a:r>
          </a:p>
        </p:txBody>
      </p:sp>
    </p:spTree>
    <p:extLst>
      <p:ext uri="{BB962C8B-B14F-4D97-AF65-F5344CB8AC3E}">
        <p14:creationId xmlns:p14="http://schemas.microsoft.com/office/powerpoint/2010/main" val="66795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7030A0"/>
                </a:solidFill>
              </a:rPr>
              <a:t>“Gelir Vergisi Kanunu ile Bazı Kanunlarda Değişiklik Yapılmasına Dair Kanun Tasarısı”</a:t>
            </a:r>
          </a:p>
        </p:txBody>
      </p:sp>
      <p:sp>
        <p:nvSpPr>
          <p:cNvPr id="3" name="İçerik Yer Tutucusu 2"/>
          <p:cNvSpPr>
            <a:spLocks noGrp="1"/>
          </p:cNvSpPr>
          <p:nvPr>
            <p:ph idx="1"/>
          </p:nvPr>
        </p:nvSpPr>
        <p:spPr>
          <a:xfrm>
            <a:off x="179512" y="1600200"/>
            <a:ext cx="8784976" cy="5069160"/>
          </a:xfrm>
        </p:spPr>
        <p:txBody>
          <a:bodyPr>
            <a:normAutofit lnSpcReduction="10000"/>
          </a:bodyPr>
          <a:lstStyle/>
          <a:p>
            <a:r>
              <a:rPr lang="tr-TR" dirty="0"/>
              <a:t>Bu torba yasa </a:t>
            </a:r>
            <a:r>
              <a:rPr lang="tr-TR" dirty="0" smtClean="0"/>
              <a:t>tasarısı, 2015 </a:t>
            </a:r>
            <a:r>
              <a:rPr lang="tr-TR" dirty="0"/>
              <a:t>ocak ayında hükümetin açıkladığı Ailenin ve Dinamik Nüfus Yapısının Korunması Programının yaslandığı temel ilkelerle –ilkesizliklerle- birebir </a:t>
            </a:r>
            <a:r>
              <a:rPr lang="tr-TR" dirty="0" smtClean="0"/>
              <a:t>örtüşmektedir.</a:t>
            </a:r>
          </a:p>
          <a:p>
            <a:r>
              <a:rPr lang="tr-TR" dirty="0"/>
              <a:t>K</a:t>
            </a:r>
            <a:r>
              <a:rPr lang="tr-TR" dirty="0" smtClean="0"/>
              <a:t>adın </a:t>
            </a:r>
            <a:r>
              <a:rPr lang="tr-TR" dirty="0"/>
              <a:t>ve emek örgütlerinin itirazlarına karşın patronların talepleri yasalaştırılmaktadır. </a:t>
            </a:r>
            <a:endParaRPr lang="tr-TR" dirty="0" smtClean="0"/>
          </a:p>
          <a:p>
            <a:r>
              <a:rPr lang="tr-TR" dirty="0" smtClean="0"/>
              <a:t>Torba </a:t>
            </a:r>
            <a:r>
              <a:rPr lang="tr-TR" dirty="0"/>
              <a:t>yasalarla düzenlemeler yapılması ve bunun sanki normal bir durummuş gibi yıllardır devam ettirilmesinin başlı başına bir hukuk skandalı olduğu da vurgulanmalıdır.</a:t>
            </a:r>
          </a:p>
        </p:txBody>
      </p:sp>
    </p:spTree>
    <p:extLst>
      <p:ext uri="{BB962C8B-B14F-4D97-AF65-F5344CB8AC3E}">
        <p14:creationId xmlns:p14="http://schemas.microsoft.com/office/powerpoint/2010/main" val="173906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32656"/>
            <a:ext cx="9144000" cy="6408712"/>
          </a:xfrm>
        </p:spPr>
        <p:txBody>
          <a:bodyPr>
            <a:normAutofit fontScale="85000" lnSpcReduction="20000"/>
          </a:bodyPr>
          <a:lstStyle/>
          <a:p>
            <a:r>
              <a:rPr lang="tr-TR" dirty="0"/>
              <a:t>Özel istihdam büroları, </a:t>
            </a:r>
            <a:r>
              <a:rPr lang="tr-TR" dirty="0" smtClean="0"/>
              <a:t>büyük </a:t>
            </a:r>
            <a:r>
              <a:rPr lang="tr-TR" dirty="0"/>
              <a:t>bir ekonomik gücü elde etmiş bulunuyorlar. </a:t>
            </a:r>
            <a:endParaRPr lang="tr-TR" dirty="0" smtClean="0"/>
          </a:p>
          <a:p>
            <a:r>
              <a:rPr lang="tr-TR" dirty="0" smtClean="0"/>
              <a:t>2013 </a:t>
            </a:r>
            <a:r>
              <a:rPr lang="tr-TR" dirty="0"/>
              <a:t>yılı itibarıyla dünya genelinde 46 milyon </a:t>
            </a:r>
            <a:r>
              <a:rPr lang="tr-TR" dirty="0" smtClean="0"/>
              <a:t>işçin </a:t>
            </a:r>
            <a:r>
              <a:rPr lang="tr-TR" dirty="0"/>
              <a:t>özel istihdam bürolarında </a:t>
            </a:r>
            <a:r>
              <a:rPr lang="tr-TR" dirty="0" smtClean="0"/>
              <a:t>çalışmaktadır.</a:t>
            </a:r>
          </a:p>
          <a:p>
            <a:r>
              <a:rPr lang="tr-TR" dirty="0" smtClean="0"/>
              <a:t>yaklaşık </a:t>
            </a:r>
            <a:r>
              <a:rPr lang="tr-TR" dirty="0"/>
              <a:t>140 bin özel istihdam </a:t>
            </a:r>
            <a:r>
              <a:rPr lang="tr-TR" dirty="0" smtClean="0"/>
              <a:t>bürosu </a:t>
            </a:r>
            <a:r>
              <a:rPr lang="tr-TR" dirty="0"/>
              <a:t>179 bin şubeye </a:t>
            </a:r>
            <a:r>
              <a:rPr lang="tr-TR" dirty="0" smtClean="0"/>
              <a:t>sahiptir.  </a:t>
            </a:r>
          </a:p>
          <a:p>
            <a:r>
              <a:rPr lang="tr-TR" dirty="0" smtClean="0"/>
              <a:t>Özel </a:t>
            </a:r>
            <a:r>
              <a:rPr lang="tr-TR" dirty="0"/>
              <a:t>istihdam bürolarının 2012 yılı toplam cirosunun 259 milyar </a:t>
            </a:r>
            <a:r>
              <a:rPr lang="tr-TR" dirty="0" err="1" smtClean="0"/>
              <a:t>Eurodur</a:t>
            </a:r>
            <a:r>
              <a:rPr lang="tr-TR" dirty="0" smtClean="0"/>
              <a:t>.</a:t>
            </a:r>
            <a:endParaRPr lang="tr-TR" dirty="0"/>
          </a:p>
          <a:p>
            <a:r>
              <a:rPr lang="tr-TR" dirty="0"/>
              <a:t>Özel istihdam bürolarının küresel ve bölgesel birlikleri, bu güçleri ile karlarını arttırmaya hizmet edecek esnek istihdam biçimlerinin tüm dünyada yaygınlaşması ve özel istihdam bürolarının faaliyetleri önündeki </a:t>
            </a:r>
            <a:r>
              <a:rPr lang="tr-TR" dirty="0" smtClean="0"/>
              <a:t>engellerin </a:t>
            </a:r>
            <a:r>
              <a:rPr lang="tr-TR" dirty="0"/>
              <a:t>ortadan kaldırılması doğrultusunda örgütlenmiş durumdalar . </a:t>
            </a:r>
            <a:endParaRPr lang="tr-TR" dirty="0" smtClean="0"/>
          </a:p>
          <a:p>
            <a:endParaRPr lang="tr-TR" dirty="0" smtClean="0"/>
          </a:p>
          <a:p>
            <a:r>
              <a:rPr lang="tr-TR" dirty="0" smtClean="0">
                <a:solidFill>
                  <a:srgbClr val="7030A0"/>
                </a:solidFill>
              </a:rPr>
              <a:t>Gerek </a:t>
            </a:r>
            <a:r>
              <a:rPr lang="tr-TR" dirty="0">
                <a:solidFill>
                  <a:srgbClr val="7030A0"/>
                </a:solidFill>
              </a:rPr>
              <a:t>ILO sözleşmesi gerekse de AB Yönergesi örgütlenme ve toplu pazarlık hakkını güvence altına alsa da </a:t>
            </a:r>
            <a:r>
              <a:rPr lang="tr-TR" dirty="0" smtClean="0">
                <a:solidFill>
                  <a:srgbClr val="7030A0"/>
                </a:solidFill>
              </a:rPr>
              <a:t>özel istihdam büroları aracılığıyla çalışanların sendikalaşmaları </a:t>
            </a:r>
            <a:r>
              <a:rPr lang="tr-TR" dirty="0">
                <a:solidFill>
                  <a:srgbClr val="7030A0"/>
                </a:solidFill>
              </a:rPr>
              <a:t>önünde esaslı engeller bulunmaktadır.</a:t>
            </a:r>
          </a:p>
          <a:p>
            <a:endParaRPr lang="tr-TR" dirty="0"/>
          </a:p>
        </p:txBody>
      </p:sp>
    </p:spTree>
    <p:extLst>
      <p:ext uri="{BB962C8B-B14F-4D97-AF65-F5344CB8AC3E}">
        <p14:creationId xmlns:p14="http://schemas.microsoft.com/office/powerpoint/2010/main" val="2212091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10000"/>
          </a:bodyPr>
          <a:lstStyle/>
          <a:p>
            <a:r>
              <a:rPr lang="tr-TR" dirty="0"/>
              <a:t>Kadınların esnek ve güvencesiz işlerde çalışmalarının en önemli nedeni daha nitelikli işlere erişimlerinin önünde çok çeşitli engeller bulunmasıdır. </a:t>
            </a:r>
            <a:endParaRPr lang="tr-TR" dirty="0" smtClean="0"/>
          </a:p>
          <a:p>
            <a:endParaRPr lang="tr-TR" dirty="0" smtClean="0"/>
          </a:p>
          <a:p>
            <a:r>
              <a:rPr lang="tr-TR" dirty="0" smtClean="0"/>
              <a:t>Pek </a:t>
            </a:r>
            <a:r>
              <a:rPr lang="tr-TR" dirty="0"/>
              <a:t>çok ülkede bakıma muhtaç aile üyelerine yönelik kamusal hizmet ağının özelleştirmeler vb. nedenlerle daralması ve var olan desteklerin azalması nedeniyle kadınların esnek istihdamının arttığı bilinmektedir. </a:t>
            </a:r>
            <a:endParaRPr lang="tr-TR" dirty="0" smtClean="0"/>
          </a:p>
          <a:p>
            <a:endParaRPr lang="tr-TR" dirty="0" smtClean="0"/>
          </a:p>
          <a:p>
            <a:r>
              <a:rPr lang="tr-TR" dirty="0" smtClean="0"/>
              <a:t>Esnek </a:t>
            </a:r>
            <a:r>
              <a:rPr lang="tr-TR" dirty="0"/>
              <a:t>ve sosyal hakları budanmış istihdam, ucuz işçi maliyeti nedeniyle sermayenin talep ettiği bir istihdam biçimidir. </a:t>
            </a:r>
            <a:endParaRPr lang="tr-TR" dirty="0" smtClean="0"/>
          </a:p>
          <a:p>
            <a:endParaRPr lang="tr-TR" dirty="0" smtClean="0"/>
          </a:p>
          <a:p>
            <a:r>
              <a:rPr lang="tr-TR" b="1" dirty="0" smtClean="0">
                <a:solidFill>
                  <a:srgbClr val="7030A0"/>
                </a:solidFill>
              </a:rPr>
              <a:t>Emekçi </a:t>
            </a:r>
            <a:r>
              <a:rPr lang="tr-TR" b="1" dirty="0">
                <a:solidFill>
                  <a:srgbClr val="7030A0"/>
                </a:solidFill>
              </a:rPr>
              <a:t>kadınlar olarak, ev içinde </a:t>
            </a:r>
            <a:r>
              <a:rPr lang="tr-TR" b="1" dirty="0" smtClean="0">
                <a:solidFill>
                  <a:srgbClr val="7030A0"/>
                </a:solidFill>
              </a:rPr>
              <a:t>bizlere yüklenen </a:t>
            </a:r>
            <a:r>
              <a:rPr lang="tr-TR" b="1" dirty="0">
                <a:solidFill>
                  <a:srgbClr val="7030A0"/>
                </a:solidFill>
              </a:rPr>
              <a:t>sorumlulukların kamusal hizmetlerle </a:t>
            </a:r>
            <a:r>
              <a:rPr lang="tr-TR" b="1" dirty="0" smtClean="0">
                <a:solidFill>
                  <a:srgbClr val="7030A0"/>
                </a:solidFill>
              </a:rPr>
              <a:t>hafifletildiği ve paylaşıldığı , </a:t>
            </a:r>
            <a:r>
              <a:rPr lang="tr-TR" b="1" dirty="0">
                <a:solidFill>
                  <a:srgbClr val="7030A0"/>
                </a:solidFill>
              </a:rPr>
              <a:t>kreşin sorun olmadığı bir çalışma ortamı ve güvenceli istihdam istiyoruz.. </a:t>
            </a:r>
          </a:p>
        </p:txBody>
      </p:sp>
    </p:spTree>
    <p:extLst>
      <p:ext uri="{BB962C8B-B14F-4D97-AF65-F5344CB8AC3E}">
        <p14:creationId xmlns:p14="http://schemas.microsoft.com/office/powerpoint/2010/main" val="117224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624736"/>
          </a:xfrm>
        </p:spPr>
        <p:txBody>
          <a:bodyPr>
            <a:normAutofit fontScale="92500" lnSpcReduction="10000"/>
          </a:bodyPr>
          <a:lstStyle/>
          <a:p>
            <a:pPr marL="0" indent="0">
              <a:buNone/>
            </a:pPr>
            <a:r>
              <a:rPr lang="tr-TR" dirty="0" smtClean="0"/>
              <a:t>*Kadınlardan </a:t>
            </a:r>
            <a:r>
              <a:rPr lang="tr-TR" dirty="0"/>
              <a:t>başlayarak tüm çalışma hayatının esnek ve güvencesiz çalışma prensibi ile yeniden inşa edilmesi amaçlanmaktadır. </a:t>
            </a:r>
            <a:endParaRPr lang="tr-TR" dirty="0" smtClean="0"/>
          </a:p>
          <a:p>
            <a:pPr marL="0" indent="0">
              <a:buNone/>
            </a:pPr>
            <a:endParaRPr lang="tr-TR" dirty="0" smtClean="0"/>
          </a:p>
          <a:p>
            <a:pPr marL="0" indent="0">
              <a:buNone/>
            </a:pPr>
            <a:r>
              <a:rPr lang="tr-TR" dirty="0" smtClean="0"/>
              <a:t>*AKP </a:t>
            </a:r>
            <a:r>
              <a:rPr lang="tr-TR" dirty="0"/>
              <a:t>Hükümeti’nin 2016 yıllık planında da net biçimde görüldüğü üzere kamu emekçilerinin, işçilerin ve özellikle de kadın emekçilerin haklarının budanması ve güvencesiz istihdamın esneklik vurgusu ve özel istihdam büroları (işçi kiralanması sistemi) aracılığıyla yaygınlaştırılması planlanmaktadır. </a:t>
            </a:r>
            <a:endParaRPr lang="tr-TR" dirty="0" smtClean="0"/>
          </a:p>
          <a:p>
            <a:pPr marL="0" indent="0">
              <a:buNone/>
            </a:pPr>
            <a:endParaRPr lang="tr-TR" dirty="0" smtClean="0"/>
          </a:p>
          <a:p>
            <a:pPr marL="0" indent="0">
              <a:buNone/>
            </a:pPr>
            <a:r>
              <a:rPr lang="tr-TR" dirty="0" smtClean="0"/>
              <a:t>*Yıllık </a:t>
            </a:r>
            <a:r>
              <a:rPr lang="tr-TR" dirty="0"/>
              <a:t>planda özel bir vurgu yapılan bireysel emeklilik sisteminin yaygınlaştırılması da bu tasarıda yer almaktadır. </a:t>
            </a:r>
          </a:p>
        </p:txBody>
      </p:sp>
    </p:spTree>
    <p:extLst>
      <p:ext uri="{BB962C8B-B14F-4D97-AF65-F5344CB8AC3E}">
        <p14:creationId xmlns:p14="http://schemas.microsoft.com/office/powerpoint/2010/main" val="181837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32648"/>
          </a:xfrm>
        </p:spPr>
        <p:txBody>
          <a:bodyPr>
            <a:normAutofit fontScale="92500" lnSpcReduction="10000"/>
          </a:bodyPr>
          <a:lstStyle/>
          <a:p>
            <a:r>
              <a:rPr lang="tr-TR" dirty="0"/>
              <a:t>Bir yandan savaş devam ederken bir yandan da </a:t>
            </a:r>
            <a:r>
              <a:rPr lang="tr-TR" dirty="0" err="1"/>
              <a:t>güvencesizleştirme</a:t>
            </a:r>
            <a:r>
              <a:rPr lang="tr-TR" dirty="0"/>
              <a:t> politikaları devreye sokulmuştur. </a:t>
            </a:r>
            <a:endParaRPr lang="tr-TR" dirty="0" smtClean="0"/>
          </a:p>
          <a:p>
            <a:r>
              <a:rPr lang="tr-TR" dirty="0" smtClean="0"/>
              <a:t>Yasaların </a:t>
            </a:r>
            <a:r>
              <a:rPr lang="tr-TR" dirty="0"/>
              <a:t>alenen çiğnendiği ve toplumsal kutuplaşmanın derinleştirildiği bu ortamda hak mücadelesi yürütmek gerçekten güçtür. </a:t>
            </a:r>
            <a:endParaRPr lang="tr-TR" dirty="0" smtClean="0"/>
          </a:p>
          <a:p>
            <a:r>
              <a:rPr lang="tr-TR" dirty="0" smtClean="0"/>
              <a:t>Hukukun </a:t>
            </a:r>
            <a:r>
              <a:rPr lang="tr-TR" dirty="0"/>
              <a:t>askıya alındığı bir ortamda hakların talep edilmesi bir o kadar imkansızlaşmaktadır. </a:t>
            </a:r>
            <a:endParaRPr lang="tr-TR" dirty="0" smtClean="0"/>
          </a:p>
          <a:p>
            <a:r>
              <a:rPr lang="tr-TR" dirty="0" smtClean="0"/>
              <a:t>Tam </a:t>
            </a:r>
            <a:r>
              <a:rPr lang="tr-TR" dirty="0"/>
              <a:t>da bu ortam sayesinde, emekçiler olarak hayatlarımızı bu denli ilgilendiren önemli gelişmeler, güçlü bir itirazla karşılaşmadan yasalaşabilmektedir.</a:t>
            </a:r>
          </a:p>
        </p:txBody>
      </p:sp>
    </p:spTree>
    <p:extLst>
      <p:ext uri="{BB962C8B-B14F-4D97-AF65-F5344CB8AC3E}">
        <p14:creationId xmlns:p14="http://schemas.microsoft.com/office/powerpoint/2010/main" val="185092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b="1" dirty="0" smtClean="0">
                <a:solidFill>
                  <a:srgbClr val="7030A0"/>
                </a:solidFill>
              </a:rPr>
              <a:t>ESNEKLEŞME</a:t>
            </a:r>
            <a:endParaRPr lang="tr-TR" b="1" dirty="0">
              <a:solidFill>
                <a:srgbClr val="7030A0"/>
              </a:solidFill>
            </a:endParaRPr>
          </a:p>
        </p:txBody>
      </p:sp>
      <p:sp>
        <p:nvSpPr>
          <p:cNvPr id="3" name="İçerik Yer Tutucusu 2"/>
          <p:cNvSpPr>
            <a:spLocks noGrp="1"/>
          </p:cNvSpPr>
          <p:nvPr>
            <p:ph idx="1"/>
          </p:nvPr>
        </p:nvSpPr>
        <p:spPr>
          <a:xfrm>
            <a:off x="0" y="1340768"/>
            <a:ext cx="9144000" cy="5400600"/>
          </a:xfrm>
        </p:spPr>
        <p:txBody>
          <a:bodyPr>
            <a:normAutofit/>
          </a:bodyPr>
          <a:lstStyle/>
          <a:p>
            <a:r>
              <a:rPr lang="tr-TR" dirty="0"/>
              <a:t>Esnekleşme, hem devlet hem de işveren çevrelerince her fırsatta kadın istihdamını arttıracak yegâne çözüm olarak öne sürülmektedir. </a:t>
            </a:r>
            <a:endParaRPr lang="tr-TR" dirty="0" smtClean="0"/>
          </a:p>
          <a:p>
            <a:r>
              <a:rPr lang="tr-TR" dirty="0" smtClean="0"/>
              <a:t>Tasarıda </a:t>
            </a:r>
            <a:r>
              <a:rPr lang="tr-TR" dirty="0"/>
              <a:t>ve hükümetin 2016 yıllık planında özel bir vurgu yapılan esneklik emekçiler açısından doğrudan reddedilmesi gereken bir </a:t>
            </a:r>
            <a:r>
              <a:rPr lang="tr-TR" dirty="0" err="1"/>
              <a:t>güvencesizleştirme</a:t>
            </a:r>
            <a:r>
              <a:rPr lang="tr-TR" dirty="0"/>
              <a:t> aracıdır. </a:t>
            </a:r>
            <a:endParaRPr lang="tr-TR" dirty="0" smtClean="0"/>
          </a:p>
          <a:p>
            <a:r>
              <a:rPr lang="tr-TR" dirty="0" smtClean="0"/>
              <a:t>Emekçiler </a:t>
            </a:r>
            <a:r>
              <a:rPr lang="tr-TR" dirty="0"/>
              <a:t>açısından esneklik, daha düşük ücretlerle, yan ödeneklerle çalışmaya mecbur bırakılmak, sosyal haklar ya da güvence olmaksızın çalışmaktır.</a:t>
            </a:r>
          </a:p>
        </p:txBody>
      </p:sp>
    </p:spTree>
    <p:extLst>
      <p:ext uri="{BB962C8B-B14F-4D97-AF65-F5344CB8AC3E}">
        <p14:creationId xmlns:p14="http://schemas.microsoft.com/office/powerpoint/2010/main" val="151366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32656"/>
            <a:ext cx="8856984" cy="6336704"/>
          </a:xfrm>
        </p:spPr>
        <p:txBody>
          <a:bodyPr>
            <a:normAutofit fontScale="85000" lnSpcReduction="10000"/>
          </a:bodyPr>
          <a:lstStyle/>
          <a:p>
            <a:pPr marL="0" indent="0">
              <a:buNone/>
            </a:pPr>
            <a:r>
              <a:rPr lang="tr-TR" dirty="0" smtClean="0"/>
              <a:t>Esneklik</a:t>
            </a:r>
            <a:r>
              <a:rPr lang="tr-TR" dirty="0"/>
              <a:t>, </a:t>
            </a:r>
            <a:r>
              <a:rPr lang="tr-TR" b="1" dirty="0" smtClean="0">
                <a:solidFill>
                  <a:srgbClr val="7030A0"/>
                </a:solidFill>
              </a:rPr>
              <a:t>EMEKÇİLER</a:t>
            </a:r>
            <a:r>
              <a:rPr lang="tr-TR" dirty="0" smtClean="0"/>
              <a:t> </a:t>
            </a:r>
            <a:r>
              <a:rPr lang="tr-TR" dirty="0"/>
              <a:t>açısından </a:t>
            </a:r>
            <a:endParaRPr lang="tr-TR" dirty="0" smtClean="0"/>
          </a:p>
          <a:p>
            <a:pPr marL="0" indent="0">
              <a:buNone/>
            </a:pPr>
            <a:endParaRPr lang="tr-TR" dirty="0"/>
          </a:p>
          <a:p>
            <a:pPr marL="0" indent="0">
              <a:buNone/>
            </a:pPr>
            <a:r>
              <a:rPr lang="tr-TR" dirty="0" smtClean="0"/>
              <a:t>          iş </a:t>
            </a:r>
            <a:r>
              <a:rPr lang="tr-TR" dirty="0"/>
              <a:t>güvencesinin ortadan kaldırılması, tüm kuralların işveren/idareci tarafından belirlenmesi anlamına gelmektedir</a:t>
            </a:r>
            <a:r>
              <a:rPr lang="tr-TR" dirty="0" smtClean="0"/>
              <a:t>.</a:t>
            </a:r>
          </a:p>
          <a:p>
            <a:pPr marL="0" indent="0">
              <a:buNone/>
            </a:pPr>
            <a:endParaRPr lang="tr-TR" dirty="0"/>
          </a:p>
          <a:p>
            <a:r>
              <a:rPr lang="tr-TR" dirty="0" smtClean="0"/>
              <a:t>Çalışan </a:t>
            </a:r>
            <a:r>
              <a:rPr lang="tr-TR" dirty="0"/>
              <a:t>sayısının patronlar/idareciler tarafından istendiği gibi değiştirilebilmesi, </a:t>
            </a:r>
          </a:p>
          <a:p>
            <a:r>
              <a:rPr lang="tr-TR" dirty="0" smtClean="0"/>
              <a:t>İşe </a:t>
            </a:r>
            <a:r>
              <a:rPr lang="tr-TR" dirty="0"/>
              <a:t>alma ve işten çıkarmada işverene/idareciye serbestlik tanınması, </a:t>
            </a:r>
          </a:p>
          <a:p>
            <a:r>
              <a:rPr lang="tr-TR" dirty="0" smtClean="0"/>
              <a:t>Üretim </a:t>
            </a:r>
            <a:r>
              <a:rPr lang="tr-TR" dirty="0"/>
              <a:t>koşullarına göre çalışma sürelerinin istenilen şekilde ayarlanabilmesi,</a:t>
            </a:r>
          </a:p>
          <a:p>
            <a:r>
              <a:rPr lang="tr-TR" dirty="0" smtClean="0"/>
              <a:t>İşçilerin </a:t>
            </a:r>
            <a:r>
              <a:rPr lang="tr-TR" dirty="0"/>
              <a:t>kolaylıkla işten çıkarılabilmesi, </a:t>
            </a:r>
          </a:p>
          <a:p>
            <a:r>
              <a:rPr lang="tr-TR" dirty="0" smtClean="0"/>
              <a:t>Ücretlerin </a:t>
            </a:r>
            <a:r>
              <a:rPr lang="tr-TR" dirty="0"/>
              <a:t>büyük bir bölümünün kişisel ve/veya işletme performansına bağlı olarak değiştirilmesi demektir.</a:t>
            </a:r>
          </a:p>
          <a:p>
            <a:endParaRPr lang="tr-TR" dirty="0"/>
          </a:p>
        </p:txBody>
      </p:sp>
    </p:spTree>
    <p:extLst>
      <p:ext uri="{BB962C8B-B14F-4D97-AF65-F5344CB8AC3E}">
        <p14:creationId xmlns:p14="http://schemas.microsoft.com/office/powerpoint/2010/main" val="265827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928992" cy="6597352"/>
          </a:xfrm>
        </p:spPr>
        <p:txBody>
          <a:bodyPr>
            <a:normAutofit fontScale="85000" lnSpcReduction="10000"/>
          </a:bodyPr>
          <a:lstStyle/>
          <a:p>
            <a:r>
              <a:rPr lang="tr-TR" dirty="0"/>
              <a:t>Türkiye’de çalışma yaşamının </a:t>
            </a:r>
            <a:r>
              <a:rPr lang="tr-TR" dirty="0" smtClean="0"/>
              <a:t>esnekleştirilmesi, </a:t>
            </a:r>
            <a:r>
              <a:rPr lang="tr-TR" dirty="0"/>
              <a:t>12 Eylül sonrasına ve yapısal uyum politikalarına kadar uzanıyor. </a:t>
            </a:r>
            <a:endParaRPr lang="tr-TR" dirty="0" smtClean="0"/>
          </a:p>
          <a:p>
            <a:r>
              <a:rPr lang="tr-TR" dirty="0" smtClean="0"/>
              <a:t>Bu süreç, </a:t>
            </a:r>
            <a:r>
              <a:rPr lang="tr-TR" dirty="0"/>
              <a:t>çalışma yaşamında koruyucu düzenlemelerin </a:t>
            </a:r>
            <a:r>
              <a:rPr lang="tr-TR" dirty="0" smtClean="0"/>
              <a:t>gevşetilmesi ve özelleştirmelerle </a:t>
            </a:r>
            <a:r>
              <a:rPr lang="tr-TR" dirty="0"/>
              <a:t>iç içe </a:t>
            </a:r>
            <a:r>
              <a:rPr lang="tr-TR" dirty="0" smtClean="0"/>
              <a:t>gelişmiştir. </a:t>
            </a:r>
          </a:p>
          <a:p>
            <a:r>
              <a:rPr lang="tr-TR" dirty="0" smtClean="0"/>
              <a:t>Kamuda </a:t>
            </a:r>
            <a:r>
              <a:rPr lang="tr-TR" dirty="0"/>
              <a:t>esnek çalışmanın ilk adımı da yine 1980’li yıllardan itibaren Uluslararası Para Fonu (IMF) ve Dünya Bankası’nın Türkiye’ye ilişkin raporlarında ve tavsiyelerinde dillendirilmeye başlayan </a:t>
            </a:r>
            <a:r>
              <a:rPr lang="tr-TR" dirty="0">
                <a:solidFill>
                  <a:srgbClr val="7030A0"/>
                </a:solidFill>
              </a:rPr>
              <a:t>sözleşmeli personel </a:t>
            </a:r>
            <a:r>
              <a:rPr lang="tr-TR" dirty="0"/>
              <a:t>uygulamasıyla atılmıştı. </a:t>
            </a:r>
            <a:endParaRPr lang="tr-TR" dirty="0" smtClean="0"/>
          </a:p>
          <a:p>
            <a:r>
              <a:rPr lang="tr-TR" dirty="0" smtClean="0"/>
              <a:t>Memur </a:t>
            </a:r>
            <a:r>
              <a:rPr lang="tr-TR" dirty="0"/>
              <a:t>sayısının azaltılarak yerine sözleşmeli personele geçilmesiyle başlayan kamuda esnekleşme süreci, daha sonra </a:t>
            </a:r>
            <a:r>
              <a:rPr lang="tr-TR" dirty="0">
                <a:solidFill>
                  <a:srgbClr val="7030A0"/>
                </a:solidFill>
              </a:rPr>
              <a:t>alt işveren (taşeron) </a:t>
            </a:r>
            <a:r>
              <a:rPr lang="tr-TR" dirty="0"/>
              <a:t>uygulamasına geçişle devam etti. </a:t>
            </a:r>
            <a:endParaRPr lang="tr-TR" dirty="0" smtClean="0"/>
          </a:p>
          <a:p>
            <a:r>
              <a:rPr lang="tr-TR" dirty="0" smtClean="0"/>
              <a:t>Son </a:t>
            </a:r>
            <a:r>
              <a:rPr lang="tr-TR" dirty="0"/>
              <a:t>olarak da “iş ve aile yaşamının uyumlulaştırılması” adı altında, kadın istihdamı ile esnekliği birlikte gündeme getiren </a:t>
            </a:r>
            <a:r>
              <a:rPr lang="tr-TR" dirty="0" smtClean="0"/>
              <a:t>girişimler hız kazanmış durumdadır.  </a:t>
            </a:r>
            <a:endParaRPr lang="tr-TR" dirty="0"/>
          </a:p>
        </p:txBody>
      </p:sp>
    </p:spTree>
    <p:extLst>
      <p:ext uri="{BB962C8B-B14F-4D97-AF65-F5344CB8AC3E}">
        <p14:creationId xmlns:p14="http://schemas.microsoft.com/office/powerpoint/2010/main" val="39254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lnSpcReduction="10000"/>
          </a:bodyPr>
          <a:lstStyle/>
          <a:p>
            <a:r>
              <a:rPr lang="tr-TR" dirty="0"/>
              <a:t>AKP’nin kadın emekçilerle ilgili düzenlemelerinin tümünde doğum ve evlat edinme bir gerekçe olarak yer almaktadır. </a:t>
            </a:r>
            <a:endParaRPr lang="tr-TR" dirty="0" smtClean="0"/>
          </a:p>
          <a:p>
            <a:r>
              <a:rPr lang="tr-TR" dirty="0" smtClean="0"/>
              <a:t>Doğumun </a:t>
            </a:r>
            <a:r>
              <a:rPr lang="tr-TR" dirty="0"/>
              <a:t>normal çalışma düzeni içinde bu kadar düzen bozucu ve ekstra düzenlemeler gerektiren bir durum olarak kodlanması başlı başına bir sorundur. </a:t>
            </a:r>
            <a:endParaRPr lang="tr-TR" dirty="0" smtClean="0"/>
          </a:p>
          <a:p>
            <a:r>
              <a:rPr lang="tr-TR" dirty="0" smtClean="0"/>
              <a:t>Kadın </a:t>
            </a:r>
            <a:r>
              <a:rPr lang="tr-TR" dirty="0"/>
              <a:t>ve erkeğin eşit ve adil roller üstlenmesi ve kreşlerin yaygınlaştırılması ile çözülebilecek bir durumun bu denli kriz meselesi haline getirilmesi oldukça iki yüzlü bir tutumdur. </a:t>
            </a:r>
            <a:endParaRPr lang="tr-TR" dirty="0" smtClean="0"/>
          </a:p>
          <a:p>
            <a:r>
              <a:rPr lang="tr-TR" dirty="0" smtClean="0"/>
              <a:t>Çocuğun </a:t>
            </a:r>
            <a:r>
              <a:rPr lang="tr-TR" dirty="0"/>
              <a:t>bakımı ile ilgili meseleler için kilit öneme sahip kreş konusunda yıllardır tek adım atılmamış, kamuda var olan kreş sayısı giderek azaltılmış, emekçiler özeldeki kreş ücretlerini karşılayacak bir asgari ücret düzeyinden yoksun bırakılmışlardır. </a:t>
            </a:r>
          </a:p>
        </p:txBody>
      </p:sp>
    </p:spTree>
    <p:extLst>
      <p:ext uri="{BB962C8B-B14F-4D97-AF65-F5344CB8AC3E}">
        <p14:creationId xmlns:p14="http://schemas.microsoft.com/office/powerpoint/2010/main" val="291415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a:bodyPr>
          <a:lstStyle/>
          <a:p>
            <a:r>
              <a:rPr lang="tr-TR" dirty="0"/>
              <a:t>Devlet kurumlarında ödeneklerinin kesildiği 2007 yılından itibaren 492 olan kreş sayısı 118’e düşmüş durumdadır. </a:t>
            </a:r>
            <a:endParaRPr lang="tr-TR" dirty="0" smtClean="0"/>
          </a:p>
          <a:p>
            <a:r>
              <a:rPr lang="tr-TR" dirty="0" smtClean="0"/>
              <a:t>Ayrıca</a:t>
            </a:r>
            <a:r>
              <a:rPr lang="tr-TR" dirty="0"/>
              <a:t>, bu hizmetlerden yalnızca 3-6 yaş arası çocuklar yararlanmakta, </a:t>
            </a:r>
            <a:r>
              <a:rPr lang="tr-TR" dirty="0">
                <a:solidFill>
                  <a:srgbClr val="7030A0"/>
                </a:solidFill>
              </a:rPr>
              <a:t>3 yaşın altındaki çocuklar için ise devlet neredeyse hiç bakım hizmeti sunmamaktadır. </a:t>
            </a:r>
            <a:endParaRPr lang="tr-TR" dirty="0" smtClean="0">
              <a:solidFill>
                <a:srgbClr val="7030A0"/>
              </a:solidFill>
            </a:endParaRPr>
          </a:p>
          <a:p>
            <a:r>
              <a:rPr lang="tr-TR" dirty="0" smtClean="0"/>
              <a:t>Oysa </a:t>
            </a:r>
            <a:r>
              <a:rPr lang="tr-TR" dirty="0"/>
              <a:t>erken çocukluk bakım ve eğitim hizmetlerinin ulaşılabilir bir temelde sunulması, hem </a:t>
            </a:r>
            <a:r>
              <a:rPr lang="tr-TR" dirty="0">
                <a:solidFill>
                  <a:srgbClr val="7030A0"/>
                </a:solidFill>
              </a:rPr>
              <a:t>toplumsal cinsiyet eşitliği</a:t>
            </a:r>
            <a:r>
              <a:rPr lang="tr-TR" dirty="0"/>
              <a:t> açısından hem de </a:t>
            </a:r>
            <a:r>
              <a:rPr lang="tr-TR" dirty="0">
                <a:solidFill>
                  <a:srgbClr val="7030A0"/>
                </a:solidFill>
              </a:rPr>
              <a:t>eğitimde çocuklar arası eşitsizliğin önlenmesi</a:t>
            </a:r>
            <a:r>
              <a:rPr lang="tr-TR" dirty="0"/>
              <a:t> bakımından oldukça önemlidir.</a:t>
            </a:r>
          </a:p>
        </p:txBody>
      </p:sp>
    </p:spTree>
    <p:extLst>
      <p:ext uri="{BB962C8B-B14F-4D97-AF65-F5344CB8AC3E}">
        <p14:creationId xmlns:p14="http://schemas.microsoft.com/office/powerpoint/2010/main" val="12089710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1585</Words>
  <Application>Microsoft Office PowerPoint</Application>
  <PresentationFormat>Ekran Gösterisi (4:3)</PresentationFormat>
  <Paragraphs>101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KADIN İSTİHDAMININ GÜVENCESİZLEŞTİRİLMESİ</vt:lpstr>
      <vt:lpstr>“Gelir Vergisi Kanunu ile Bazı Kanunlarda Değişiklik Yapılmasına Dair Kanun Tasarısı”</vt:lpstr>
      <vt:lpstr>PowerPoint Sunusu</vt:lpstr>
      <vt:lpstr>PowerPoint Sunusu</vt:lpstr>
      <vt:lpstr>ESNEKLEŞME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İstihdam Büroları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İSTİHDAMININ GÜVENCESİZLEŞTİRİLMESİ</dc:title>
  <dc:creator>user14</dc:creator>
  <cp:lastModifiedBy>user14</cp:lastModifiedBy>
  <cp:revision>4</cp:revision>
  <dcterms:created xsi:type="dcterms:W3CDTF">2016-01-25T14:56:20Z</dcterms:created>
  <dcterms:modified xsi:type="dcterms:W3CDTF">2016-01-25T15:36:39Z</dcterms:modified>
</cp:coreProperties>
</file>