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44" r:id="rId2"/>
    <p:sldId id="265" r:id="rId3"/>
    <p:sldId id="348" r:id="rId4"/>
    <p:sldId id="267" r:id="rId5"/>
    <p:sldId id="261" r:id="rId6"/>
    <p:sldId id="262" r:id="rId7"/>
    <p:sldId id="263" r:id="rId8"/>
    <p:sldId id="268" r:id="rId9"/>
    <p:sldId id="269" r:id="rId10"/>
    <p:sldId id="275" r:id="rId11"/>
    <p:sldId id="276" r:id="rId12"/>
    <p:sldId id="277" r:id="rId13"/>
    <p:sldId id="312" r:id="rId14"/>
    <p:sldId id="352" r:id="rId15"/>
    <p:sldId id="349" r:id="rId16"/>
    <p:sldId id="353" r:id="rId17"/>
    <p:sldId id="354" r:id="rId18"/>
    <p:sldId id="356" r:id="rId19"/>
    <p:sldId id="357" r:id="rId20"/>
    <p:sldId id="358" r:id="rId21"/>
    <p:sldId id="35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BEC05-AE35-4F66-ACCC-83CE7DC349F6}" type="datetimeFigureOut">
              <a:rPr lang="tr-TR" smtClean="0"/>
              <a:t>29.3.2017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24D78-FD42-46B2-9085-06CC7F83B3E4}" type="slidenum">
              <a:rPr lang="tr-TR" smtClean="0"/>
              <a:t>‹#›</a:t>
            </a:fld>
            <a:endParaRPr lang="tr-TR"/>
          </a:p>
        </p:txBody>
      </p:sp>
    </p:spTree>
    <p:extLst>
      <p:ext uri="{BB962C8B-B14F-4D97-AF65-F5344CB8AC3E}">
        <p14:creationId xmlns:p14="http://schemas.microsoft.com/office/powerpoint/2010/main" val="25609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5E7DA18-17F8-4364-B493-078E2387A177}" type="slidenum">
              <a:rPr lang="tr-TR" smtClean="0"/>
              <a:pPr/>
              <a:t>1</a:t>
            </a:fld>
            <a:endParaRPr lang="tr-TR"/>
          </a:p>
        </p:txBody>
      </p:sp>
    </p:spTree>
    <p:extLst>
      <p:ext uri="{BB962C8B-B14F-4D97-AF65-F5344CB8AC3E}">
        <p14:creationId xmlns:p14="http://schemas.microsoft.com/office/powerpoint/2010/main" val="289023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7824D78-FD42-46B2-9085-06CC7F83B3E4}" type="slidenum">
              <a:rPr lang="tr-TR" smtClean="0"/>
              <a:t>15</a:t>
            </a:fld>
            <a:endParaRPr lang="tr-TR"/>
          </a:p>
        </p:txBody>
      </p:sp>
    </p:spTree>
    <p:extLst>
      <p:ext uri="{BB962C8B-B14F-4D97-AF65-F5344CB8AC3E}">
        <p14:creationId xmlns:p14="http://schemas.microsoft.com/office/powerpoint/2010/main" val="4171054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B35FBA-8E1B-4DCB-98D0-FC35EFFDD05B}"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67072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7CAC87-5A64-4B63-825B-2D0603BADEA9}"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56947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BE854B-DF72-4749-87BB-9652D3269F0B}"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139799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C8DC4C-F707-466A-9938-0CEF4D11544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64804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AB9CA5-487E-4DE8-BC20-07F33677CE30}"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09671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EBF2-0E25-4D85-A9F3-E0FFF8F64B05}"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163373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802FB5-F1DA-48B6-88C3-4D857F2AD831}"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05212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4888F3-4448-41C0-B485-B6DAA0F8DEA8}"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85121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34CC2C-1442-4146-A8CC-495F789D949A}"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9834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60B768-590A-45D8-B9DB-A7F27C28E024}"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69075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352C0E-78F1-4B0C-98DD-1EDC49EC55FD}"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366425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40D579-E7E1-43A5-A2E8-DE7E64109EEF}" type="slidenum">
              <a:rPr lang="tr-TR">
                <a:solidFill>
                  <a:srgbClr val="000000"/>
                </a:solidFill>
              </a:rPr>
              <a:pPr>
                <a:defRPr/>
              </a:pPr>
              <a:t>‹#›</a:t>
            </a:fld>
            <a:endParaRPr lang="tr-TR">
              <a:solidFill>
                <a:srgbClr val="000000"/>
              </a:solidFill>
            </a:endParaRPr>
          </a:p>
        </p:txBody>
      </p:sp>
    </p:spTree>
    <p:extLst>
      <p:ext uri="{BB962C8B-B14F-4D97-AF65-F5344CB8AC3E}">
        <p14:creationId xmlns:p14="http://schemas.microsoft.com/office/powerpoint/2010/main" val="261360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805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tr-TR">
              <a:solidFill>
                <a:srgbClr val="000000"/>
              </a:solidFill>
            </a:endParaRPr>
          </a:p>
        </p:txBody>
      </p:sp>
      <p:sp>
        <p:nvSpPr>
          <p:cNvPr id="2805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tr-TR">
              <a:solidFill>
                <a:srgbClr val="000000"/>
              </a:solidFill>
            </a:endParaRPr>
          </a:p>
        </p:txBody>
      </p:sp>
      <p:sp>
        <p:nvSpPr>
          <p:cNvPr id="2805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59D3C79-E1B6-4767-A7F8-FBD0CA63308C}" type="slidenum">
              <a:rPr lang="tr-TR">
                <a:solidFill>
                  <a:srgbClr val="000000"/>
                </a:solidFill>
              </a:rPr>
              <a:pPr fontAlgn="base">
                <a:spcBef>
                  <a:spcPct val="0"/>
                </a:spcBef>
                <a:spcAft>
                  <a:spcPct val="0"/>
                </a:spcAft>
                <a:defRPr/>
              </a:pPr>
              <a:t>‹#›</a:t>
            </a:fld>
            <a:endParaRPr lang="tr-TR">
              <a:solidFill>
                <a:srgbClr val="000000"/>
              </a:solidFill>
            </a:endParaRPr>
          </a:p>
        </p:txBody>
      </p:sp>
    </p:spTree>
    <p:extLst>
      <p:ext uri="{BB962C8B-B14F-4D97-AF65-F5344CB8AC3E}">
        <p14:creationId xmlns:p14="http://schemas.microsoft.com/office/powerpoint/2010/main" val="2921411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052736"/>
            <a:ext cx="8229600" cy="4387618"/>
          </a:xfrm>
        </p:spPr>
        <p:txBody>
          <a:bodyPr>
            <a:normAutofit fontScale="90000"/>
          </a:bodyPr>
          <a:lstStyle/>
          <a:p>
            <a:pPr algn="ctr"/>
            <a:r>
              <a:rPr lang="tr-TR" b="1" dirty="0" smtClean="0">
                <a:solidFill>
                  <a:srgbClr val="7030A0"/>
                </a:solidFill>
              </a:rPr>
              <a:t>KESK’İN KADIN POLİTİKALARI NASIL OLUŞTU?                                                     EMEK VE SENDİKAL MÜCADELEYE YANSIMALARI VE KATKISI</a:t>
            </a:r>
            <a:br>
              <a:rPr lang="tr-TR" b="1" dirty="0" smtClean="0">
                <a:solidFill>
                  <a:srgbClr val="7030A0"/>
                </a:solidFill>
              </a:rPr>
            </a:br>
            <a:r>
              <a:rPr lang="tr-TR" dirty="0" smtClean="0"/>
              <a:t/>
            </a:r>
            <a:br>
              <a:rPr lang="tr-TR" dirty="0" smtClean="0"/>
            </a:br>
            <a:endParaRPr lang="tr-TR" dirty="0"/>
          </a:p>
        </p:txBody>
      </p:sp>
    </p:spTree>
    <p:extLst>
      <p:ext uri="{BB962C8B-B14F-4D97-AF65-F5344CB8AC3E}">
        <p14:creationId xmlns:p14="http://schemas.microsoft.com/office/powerpoint/2010/main" val="20338133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altLang="tr-TR" sz="4000" dirty="0" smtClean="0">
                <a:solidFill>
                  <a:srgbClr val="7030A0"/>
                </a:solidFill>
              </a:rPr>
              <a:t>Başa Dönersek</a:t>
            </a:r>
            <a:r>
              <a:rPr lang="tr-TR" altLang="tr-TR" sz="4000" dirty="0" smtClean="0"/>
              <a:t/>
            </a:r>
            <a:br>
              <a:rPr lang="tr-TR" altLang="tr-TR" sz="4000" dirty="0" smtClean="0"/>
            </a:br>
            <a:endParaRPr lang="tr-TR" altLang="tr-TR" sz="4000" dirty="0" smtClean="0"/>
          </a:p>
        </p:txBody>
      </p:sp>
      <p:sp>
        <p:nvSpPr>
          <p:cNvPr id="40963" name="Rectangle 3"/>
          <p:cNvSpPr>
            <a:spLocks noGrp="1" noChangeArrowheads="1"/>
          </p:cNvSpPr>
          <p:nvPr>
            <p:ph type="body" idx="1"/>
          </p:nvPr>
        </p:nvSpPr>
        <p:spPr/>
        <p:txBody>
          <a:bodyPr/>
          <a:lstStyle/>
          <a:p>
            <a:pPr eaLnBrk="1" hangingPunct="1">
              <a:lnSpc>
                <a:spcPct val="80000"/>
              </a:lnSpc>
            </a:pPr>
            <a:r>
              <a:rPr lang="tr-TR" altLang="tr-TR" sz="2400" smtClean="0"/>
              <a:t>Kadınlar eşitsiz bir dünyada yaşıyorlar</a:t>
            </a:r>
          </a:p>
          <a:p>
            <a:pPr eaLnBrk="1" hangingPunct="1">
              <a:lnSpc>
                <a:spcPct val="80000"/>
              </a:lnSpc>
            </a:pPr>
            <a:r>
              <a:rPr lang="tr-TR" altLang="tr-TR" sz="2400" smtClean="0"/>
              <a:t>Bu eşitsizlik başta sınıf sömürüsü olmak üzere diğer sömürü ilişkilerini de güçlendiriyor.</a:t>
            </a:r>
          </a:p>
          <a:p>
            <a:pPr eaLnBrk="1" hangingPunct="1">
              <a:lnSpc>
                <a:spcPct val="80000"/>
              </a:lnSpc>
            </a:pPr>
            <a:r>
              <a:rPr lang="tr-TR" altLang="tr-TR" sz="2400" smtClean="0"/>
              <a:t>Kadınların ailede, toplumda ve çalışma yaşamındaki eşitsiz konumları sendikalara da yansıyor.</a:t>
            </a:r>
          </a:p>
          <a:p>
            <a:pPr eaLnBrk="1" hangingPunct="1">
              <a:lnSpc>
                <a:spcPct val="80000"/>
              </a:lnSpc>
            </a:pPr>
            <a:r>
              <a:rPr lang="tr-TR" altLang="tr-TR" sz="2400" smtClean="0"/>
              <a:t>Kadınların sendikal katılımının düşüklüğünün nedeni, cinsiyet eşitsizliğinin yaşamın her alanındaki yansımalarıdır: </a:t>
            </a:r>
            <a:r>
              <a:rPr lang="tr-TR" altLang="tr-TR" sz="1800" b="1" smtClean="0"/>
              <a:t>ÜÇLÜ VARDİYA </a:t>
            </a:r>
          </a:p>
          <a:p>
            <a:pPr eaLnBrk="1" hangingPunct="1">
              <a:lnSpc>
                <a:spcPct val="80000"/>
              </a:lnSpc>
            </a:pPr>
            <a:r>
              <a:rPr lang="tr-TR" altLang="tr-TR" sz="2400" smtClean="0"/>
              <a:t>Dolayısıyla kadınların sendikalardaki eksik katılımı ve temsili, ilgisizlik gibi bir gerekçeyle değil, yukarıda sıralanan toplumsal gerekçelerle birlikte ele alınmalı ve bunu ortadan kaldırmak için toplumsal cinsiyete duyarlı güçlü politikalar geliştirilmelidir.</a:t>
            </a:r>
          </a:p>
        </p:txBody>
      </p:sp>
    </p:spTree>
    <p:extLst>
      <p:ext uri="{BB962C8B-B14F-4D97-AF65-F5344CB8AC3E}">
        <p14:creationId xmlns:p14="http://schemas.microsoft.com/office/powerpoint/2010/main" val="59536768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404664"/>
            <a:ext cx="8229600" cy="5721499"/>
          </a:xfrm>
        </p:spPr>
        <p:txBody>
          <a:bodyPr/>
          <a:lstStyle/>
          <a:p>
            <a:pPr eaLnBrk="1" hangingPunct="1"/>
            <a:r>
              <a:rPr lang="tr-TR" altLang="tr-TR" dirty="0" smtClean="0"/>
              <a:t>Sendikalar cinsiyet eşitsizliğine karşı mücadele etmek zorunda</a:t>
            </a:r>
          </a:p>
          <a:p>
            <a:pPr marL="0" indent="0" eaLnBrk="1" hangingPunct="1">
              <a:buNone/>
            </a:pPr>
            <a:r>
              <a:rPr lang="tr-TR" altLang="tr-TR" dirty="0" smtClean="0"/>
              <a:t>   Çünkü;</a:t>
            </a:r>
          </a:p>
          <a:p>
            <a:pPr eaLnBrk="1" hangingPunct="1"/>
            <a:r>
              <a:rPr lang="tr-TR" altLang="tr-TR" dirty="0" smtClean="0"/>
              <a:t>Sendikal örgütlenme açısından zorunlu</a:t>
            </a:r>
          </a:p>
          <a:p>
            <a:pPr eaLnBrk="1" hangingPunct="1"/>
            <a:r>
              <a:rPr lang="tr-TR" altLang="tr-TR" dirty="0" smtClean="0"/>
              <a:t>Eşitlik, özgürlük, adalet ilkeleri açısından zorunlu</a:t>
            </a:r>
          </a:p>
          <a:p>
            <a:pPr eaLnBrk="1" hangingPunct="1"/>
            <a:r>
              <a:rPr lang="tr-TR" altLang="tr-TR" dirty="0" smtClean="0"/>
              <a:t>Cinsiyet eşitliği için OLUMLU EYLEM</a:t>
            </a:r>
          </a:p>
        </p:txBody>
      </p:sp>
    </p:spTree>
    <p:extLst>
      <p:ext uri="{BB962C8B-B14F-4D97-AF65-F5344CB8AC3E}">
        <p14:creationId xmlns:p14="http://schemas.microsoft.com/office/powerpoint/2010/main" val="144529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dirty="0" smtClean="0">
                <a:solidFill>
                  <a:srgbClr val="7030A0"/>
                </a:solidFill>
              </a:rPr>
              <a:t>Olumlu Eylem</a:t>
            </a:r>
          </a:p>
        </p:txBody>
      </p:sp>
      <p:sp>
        <p:nvSpPr>
          <p:cNvPr id="43011" name="Rectangle 3"/>
          <p:cNvSpPr>
            <a:spLocks noGrp="1" noChangeArrowheads="1"/>
          </p:cNvSpPr>
          <p:nvPr>
            <p:ph type="body" sz="half" idx="1"/>
          </p:nvPr>
        </p:nvSpPr>
        <p:spPr>
          <a:xfrm>
            <a:off x="395288" y="1989138"/>
            <a:ext cx="8424862" cy="4452937"/>
          </a:xfrm>
        </p:spPr>
        <p:txBody>
          <a:bodyPr/>
          <a:lstStyle/>
          <a:p>
            <a:pPr eaLnBrk="1" hangingPunct="1"/>
            <a:r>
              <a:rPr lang="tr-TR" altLang="tr-TR" sz="2800" smtClean="0"/>
              <a:t>Toplumsal olarak eşitsiz durumda olanların eğitim, istihdam ve siyaset gibi alanlarda  eşit temsil ve katılımının  sağlanmasına yönelik politika ve uygulamalar.</a:t>
            </a:r>
          </a:p>
          <a:p>
            <a:pPr eaLnBrk="1" hangingPunct="1"/>
            <a:endParaRPr lang="tr-TR" altLang="tr-TR" sz="2800" smtClean="0"/>
          </a:p>
          <a:p>
            <a:pPr eaLnBrk="1" hangingPunct="1"/>
            <a:r>
              <a:rPr lang="tr-TR" altLang="tr-TR" sz="2800" smtClean="0"/>
              <a:t>Yasal eşitliğin yanı sıra fiili/durumsal eşitliği sağlayacak özel önlemleri gerektirmektedir. </a:t>
            </a:r>
          </a:p>
          <a:p>
            <a:pPr eaLnBrk="1" hangingPunct="1"/>
            <a:endParaRPr lang="tr-TR" altLang="tr-TR" sz="2800" smtClean="0"/>
          </a:p>
          <a:p>
            <a:pPr eaLnBrk="1" hangingPunct="1"/>
            <a:endParaRPr lang="tr-TR" altLang="tr-TR" sz="2800" smtClean="0"/>
          </a:p>
        </p:txBody>
      </p:sp>
    </p:spTree>
    <p:extLst>
      <p:ext uri="{BB962C8B-B14F-4D97-AF65-F5344CB8AC3E}">
        <p14:creationId xmlns:p14="http://schemas.microsoft.com/office/powerpoint/2010/main" val="406438048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552728"/>
          </a:xfrm>
        </p:spPr>
        <p:txBody>
          <a:bodyPr/>
          <a:lstStyle/>
          <a:p>
            <a:r>
              <a:rPr lang="tr-TR" sz="2400" dirty="0"/>
              <a:t>Ülkemizde kadınların kendi istedikleri zaman ve kendi istedikleri sayıda çocuk sahibi olmaları için gereken tıbbi </a:t>
            </a:r>
            <a:r>
              <a:rPr lang="tr-TR" sz="2400" dirty="0" smtClean="0"/>
              <a:t>düzenlemeler </a:t>
            </a:r>
            <a:r>
              <a:rPr lang="tr-TR" sz="2400" dirty="0"/>
              <a:t>hızlıca </a:t>
            </a:r>
            <a:r>
              <a:rPr lang="tr-TR" sz="2400" dirty="0" smtClean="0"/>
              <a:t>yapılmalıdır. Bu konudaki hakları pratikte de tanınmalıdır.</a:t>
            </a:r>
          </a:p>
          <a:p>
            <a:r>
              <a:rPr lang="tr-TR" sz="2400" dirty="0" smtClean="0"/>
              <a:t>Kadınlar </a:t>
            </a:r>
            <a:r>
              <a:rPr lang="tr-TR" sz="2400" dirty="0"/>
              <a:t>üreme sağlığı hizmetlerine kolay ve parasız olarak </a:t>
            </a:r>
            <a:r>
              <a:rPr lang="tr-TR" sz="2400" dirty="0" smtClean="0"/>
              <a:t>erişebilmeli, </a:t>
            </a:r>
            <a:r>
              <a:rPr lang="tr-TR" sz="2400" dirty="0"/>
              <a:t>doğum yöntemi konusunda baskı ve önyargıdan uzak karar </a:t>
            </a:r>
            <a:r>
              <a:rPr lang="tr-TR" sz="2400" dirty="0" smtClean="0"/>
              <a:t>verebilmelidir.</a:t>
            </a:r>
          </a:p>
          <a:p>
            <a:r>
              <a:rPr lang="tr-TR" sz="2400" dirty="0" smtClean="0"/>
              <a:t>Kız çocukları </a:t>
            </a:r>
            <a:r>
              <a:rPr lang="tr-TR" sz="2400" dirty="0"/>
              <a:t>eğitim </a:t>
            </a:r>
            <a:r>
              <a:rPr lang="tr-TR" sz="2400" dirty="0" smtClean="0"/>
              <a:t>alabilmeli, </a:t>
            </a:r>
            <a:r>
              <a:rPr lang="tr-TR" sz="2400" dirty="0"/>
              <a:t>çocuk evliliklerinin önüne </a:t>
            </a:r>
            <a:r>
              <a:rPr lang="tr-TR" sz="2400" dirty="0" smtClean="0"/>
              <a:t>geçilmelidir.</a:t>
            </a:r>
          </a:p>
          <a:p>
            <a:r>
              <a:rPr lang="tr-TR" sz="2400" dirty="0"/>
              <a:t>K</a:t>
            </a:r>
            <a:r>
              <a:rPr lang="tr-TR" sz="2400" dirty="0" smtClean="0"/>
              <a:t>adınların </a:t>
            </a:r>
            <a:r>
              <a:rPr lang="tr-TR" sz="2400" dirty="0"/>
              <a:t>insanca koşullarda, güvenceli işlerde, uygun ücret karşılığında </a:t>
            </a:r>
            <a:r>
              <a:rPr lang="tr-TR" sz="2400" dirty="0" smtClean="0"/>
              <a:t>çalışmaları sağlanmalıdır.</a:t>
            </a:r>
          </a:p>
          <a:p>
            <a:r>
              <a:rPr lang="tr-TR" sz="2400" dirty="0"/>
              <a:t>K</a:t>
            </a:r>
            <a:r>
              <a:rPr lang="tr-TR" sz="2400" dirty="0" smtClean="0"/>
              <a:t>adın istihdamı artırılmalıdır.</a:t>
            </a:r>
          </a:p>
          <a:p>
            <a:r>
              <a:rPr lang="tr-TR" sz="2400" dirty="0"/>
              <a:t>K</a:t>
            </a:r>
            <a:r>
              <a:rPr lang="tr-TR" sz="2400" dirty="0" smtClean="0"/>
              <a:t>adın </a:t>
            </a:r>
            <a:r>
              <a:rPr lang="tr-TR" sz="2400" dirty="0"/>
              <a:t>yoksulluğuyla </a:t>
            </a:r>
            <a:r>
              <a:rPr lang="tr-TR" sz="2400" dirty="0" smtClean="0"/>
              <a:t>her düzeyde mücadele edilmelidir.</a:t>
            </a:r>
          </a:p>
          <a:p>
            <a:r>
              <a:rPr lang="tr-TR" sz="2400" dirty="0" smtClean="0"/>
              <a:t>Kadınların </a:t>
            </a:r>
            <a:r>
              <a:rPr lang="tr-TR" sz="2400" dirty="0"/>
              <a:t>sosyal </a:t>
            </a:r>
            <a:r>
              <a:rPr lang="tr-TR" sz="2400" dirty="0" smtClean="0"/>
              <a:t>statüleri yükseltilmelidir.</a:t>
            </a:r>
          </a:p>
          <a:p>
            <a:endParaRPr lang="tr-TR" sz="1600" dirty="0" smtClean="0"/>
          </a:p>
        </p:txBody>
      </p:sp>
    </p:spTree>
    <p:extLst>
      <p:ext uri="{BB962C8B-B14F-4D97-AF65-F5344CB8AC3E}">
        <p14:creationId xmlns:p14="http://schemas.microsoft.com/office/powerpoint/2010/main" val="118315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2200" dirty="0"/>
              <a:t>Toplumsal cinsiyet eşitsizliği göstergelerini düzeltmek için kapsamlı çalışmalar yürütülmelidir.</a:t>
            </a:r>
          </a:p>
          <a:p>
            <a:r>
              <a:rPr lang="tr-TR" sz="2200" dirty="0"/>
              <a:t>Kadınların her alanda erkeklerle eşit </a:t>
            </a:r>
            <a:r>
              <a:rPr lang="tr-TR" sz="2200" dirty="0" err="1"/>
              <a:t>temsiliyeti</a:t>
            </a:r>
            <a:r>
              <a:rPr lang="tr-TR" sz="2200" dirty="0"/>
              <a:t> sağlanmalıdır.</a:t>
            </a:r>
          </a:p>
          <a:p>
            <a:r>
              <a:rPr lang="tr-TR" sz="2200" dirty="0"/>
              <a:t>Kadına yönelik şiddetle etkin biçimde mücadele edilmeli, yasal ve uluslararası sözleşmelerin gerekleri derhal yerine getirilmelidir.</a:t>
            </a:r>
          </a:p>
          <a:p>
            <a:r>
              <a:rPr lang="tr-TR" sz="2200" dirty="0"/>
              <a:t>Kadına yönelik şiddet davalarında uygulanan “haksız tahrik indirimi” kaldırılmalıdır.</a:t>
            </a:r>
          </a:p>
          <a:p>
            <a:r>
              <a:rPr lang="tr-TR" sz="2200" dirty="0"/>
              <a:t>Bu davalarda kadınlara ücretsiz hukuksal destek sağlanmalıdır.</a:t>
            </a:r>
          </a:p>
          <a:p>
            <a:r>
              <a:rPr lang="tr-TR" sz="2200" dirty="0"/>
              <a:t>Kadınların yaşam haklarını garanti altına almak üzere ciddi ve kapsamlı bir eylem planı kadınların öz örgütlerinin talepleri de dikkate alınarak hazırlanmalıdır.</a:t>
            </a:r>
          </a:p>
          <a:p>
            <a:r>
              <a:rPr lang="tr-TR" sz="2200" dirty="0"/>
              <a:t>Medya kadınlara karşı saygıyı teşvik etmelidir. Kadına yönelik şiddet ve tecavüz haberlerinin aktarımında haber dili doğru kullanılmalı, etik değerlere uyulmalı, kadınları nesneleştiren tutumlardan uzak durulmalı, toplumsal cinsiyet eşitsizliği ile mücadele sürecinde kadın duyarlı bir yaklaşım göstermelidir.</a:t>
            </a:r>
          </a:p>
        </p:txBody>
      </p:sp>
    </p:spTree>
    <p:extLst>
      <p:ext uri="{BB962C8B-B14F-4D97-AF65-F5344CB8AC3E}">
        <p14:creationId xmlns:p14="http://schemas.microsoft.com/office/powerpoint/2010/main" val="353964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408712"/>
          </a:xfrm>
        </p:spPr>
        <p:txBody>
          <a:bodyPr/>
          <a:lstStyle/>
          <a:p>
            <a:r>
              <a:rPr lang="tr-TR" sz="2400" dirty="0"/>
              <a:t>SES olarak örgütlenmemizin başından itibaren “dil, din, mezhep, ırk ve cinsiyet ayrımı gözetmeksizin mücadele” vurgusu kadın emekçilerin örgütlenmesi için önemli bir zemin sunmuştur. </a:t>
            </a:r>
            <a:endParaRPr lang="tr-TR" sz="2400" dirty="0" smtClean="0"/>
          </a:p>
          <a:p>
            <a:r>
              <a:rPr lang="tr-TR" sz="2400" dirty="0" smtClean="0"/>
              <a:t>Daha </a:t>
            </a:r>
            <a:r>
              <a:rPr lang="tr-TR" sz="2400" dirty="0"/>
              <a:t>sonra tüzüğümüze “cinsiyet kimliği ve cinsel yönelim” kavramları da eklenmiş ve her türlü eşitliğin önemi vurgulanmıştır. </a:t>
            </a:r>
            <a:endParaRPr lang="tr-TR" sz="2400" dirty="0" smtClean="0"/>
          </a:p>
          <a:p>
            <a:r>
              <a:rPr lang="tr-TR" sz="2400" dirty="0" smtClean="0"/>
              <a:t>Eşitsizlik </a:t>
            </a:r>
            <a:r>
              <a:rPr lang="tr-TR" sz="2400" dirty="0"/>
              <a:t>ve ayrımcılığa karşı mücadeleyi örgütleyebilmek bir çok alanda olduğu gibi SES içinde de kolay olmamıştır. </a:t>
            </a:r>
            <a:endParaRPr lang="tr-TR" sz="2400" dirty="0" smtClean="0"/>
          </a:p>
          <a:p>
            <a:r>
              <a:rPr lang="tr-TR" sz="2400" dirty="0" err="1" smtClean="0"/>
              <a:t>SESli</a:t>
            </a:r>
            <a:r>
              <a:rPr lang="tr-TR" sz="2400" dirty="0" smtClean="0"/>
              <a:t> </a:t>
            </a:r>
            <a:r>
              <a:rPr lang="tr-TR" sz="2400" dirty="0"/>
              <a:t>kadınlar oluşumunun temel adımı olan kadın komisyonlarını, özgün kadın sekreterliklerinin oluşumu izlemiştir. 2011 yılında ilk kez genel merkezde ayrı bir kadın sekreterliği oluşturulmuştur.  </a:t>
            </a:r>
          </a:p>
        </p:txBody>
      </p:sp>
    </p:spTree>
    <p:extLst>
      <p:ext uri="{BB962C8B-B14F-4D97-AF65-F5344CB8AC3E}">
        <p14:creationId xmlns:p14="http://schemas.microsoft.com/office/powerpoint/2010/main" val="238641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400" dirty="0"/>
              <a:t>SES bünyesinde kadın örgütlenmesinin önemli araçlarından biri olan </a:t>
            </a:r>
            <a:r>
              <a:rPr lang="tr-TR" sz="2400" dirty="0" err="1"/>
              <a:t>SESli</a:t>
            </a:r>
            <a:r>
              <a:rPr lang="tr-TR" sz="2400" dirty="0"/>
              <a:t> kadınlar dergisi ilk kez 2011 yılında çıkarılmaya başlanmış ve şimdiye kadar toplam </a:t>
            </a:r>
            <a:r>
              <a:rPr lang="tr-TR" sz="2400" dirty="0" smtClean="0"/>
              <a:t>8 </a:t>
            </a:r>
            <a:r>
              <a:rPr lang="tr-TR" sz="2400" dirty="0"/>
              <a:t>sayı çıkarılmıştır. </a:t>
            </a:r>
            <a:endParaRPr lang="tr-TR" sz="2400" dirty="0" smtClean="0"/>
          </a:p>
          <a:p>
            <a:r>
              <a:rPr lang="tr-TR" sz="2400" dirty="0" smtClean="0"/>
              <a:t>Bunların </a:t>
            </a:r>
            <a:r>
              <a:rPr lang="tr-TR" sz="2400" dirty="0"/>
              <a:t>yanı sıra kuruluşumuzdan  itibaren her yıl 8 Mart  Dünya Emekçi Kadınlar Günü ve hemen ardındaki yıllardan bu yana   her yıl 25 Kasım Kadına Yönelik Şiddetle Mücadele Günü kapsamında hem genel merkez hem de şube ve temsilcilikler ölçeğinde çeşitli etkinlikler düzenlenmiştir. Yine 2005 yılından itibaren Dünya Kadın Yürüyüşü ’ne KESK ölçeğinde katkı sunulmuştur</a:t>
            </a:r>
            <a:r>
              <a:rPr lang="tr-TR" sz="2400" dirty="0" smtClean="0"/>
              <a:t>.</a:t>
            </a:r>
          </a:p>
          <a:p>
            <a:r>
              <a:rPr lang="tr-TR" sz="2400" dirty="0" smtClean="0"/>
              <a:t> </a:t>
            </a:r>
            <a:endParaRPr lang="tr-TR" sz="2400" dirty="0"/>
          </a:p>
          <a:p>
            <a:endParaRPr lang="tr-TR" sz="2400" dirty="0"/>
          </a:p>
          <a:p>
            <a:endParaRPr lang="tr-TR" dirty="0"/>
          </a:p>
        </p:txBody>
      </p:sp>
    </p:spTree>
    <p:extLst>
      <p:ext uri="{BB962C8B-B14F-4D97-AF65-F5344CB8AC3E}">
        <p14:creationId xmlns:p14="http://schemas.microsoft.com/office/powerpoint/2010/main" val="19811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r>
              <a:rPr lang="tr-TR" dirty="0"/>
              <a:t>Giderek güvensizleştirilen kamu hizmetleri alanında genel olarak kadın emekçilerin ve özel olarak da sağlık ve sosyal hizmet emekçilerinin </a:t>
            </a:r>
            <a:r>
              <a:rPr lang="tr-TR" dirty="0" err="1"/>
              <a:t>neoliberal</a:t>
            </a:r>
            <a:r>
              <a:rPr lang="tr-TR" dirty="0"/>
              <a:t> ve  </a:t>
            </a:r>
            <a:r>
              <a:rPr lang="tr-TR" dirty="0" err="1"/>
              <a:t>neo</a:t>
            </a:r>
            <a:r>
              <a:rPr lang="tr-TR" dirty="0"/>
              <a:t>-muhafazakâr politikalardan etkilenme biçimlerinin yanı sıra bu politikalara karşı direnme ve örgütlenme biçimlerine dair çok sayıda panel, forum, eğitim, yayın çalışması gerçekleştirilmiş ve bu kapsamda üyesi olduğumuz PSI ve EPSU ile ortaklaşa projeler yürütülmüştür.</a:t>
            </a:r>
          </a:p>
        </p:txBody>
      </p:sp>
    </p:spTree>
    <p:extLst>
      <p:ext uri="{BB962C8B-B14F-4D97-AF65-F5344CB8AC3E}">
        <p14:creationId xmlns:p14="http://schemas.microsoft.com/office/powerpoint/2010/main" val="85282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640960" cy="6408712"/>
          </a:xfrm>
        </p:spPr>
        <p:txBody>
          <a:bodyPr/>
          <a:lstStyle/>
          <a:p>
            <a:r>
              <a:rPr lang="tr-TR" sz="2800" dirty="0"/>
              <a:t>Aralık 2014 tarihinde gerçekleştirdiğimiz olağan üstü kongre ile tüm organlarda eşit </a:t>
            </a:r>
            <a:r>
              <a:rPr lang="tr-TR" sz="2800" dirty="0" err="1"/>
              <a:t>temsiliyet</a:t>
            </a:r>
            <a:r>
              <a:rPr lang="tr-TR" sz="2800" dirty="0"/>
              <a:t> ve kadın meclislerini oluşturma yönünde karar alınmıştır. </a:t>
            </a:r>
            <a:endParaRPr lang="tr-TR" sz="2800" dirty="0" smtClean="0"/>
          </a:p>
          <a:p>
            <a:r>
              <a:rPr lang="tr-TR" sz="2800" dirty="0" smtClean="0"/>
              <a:t>Bu </a:t>
            </a:r>
            <a:r>
              <a:rPr lang="tr-TR" sz="2800" dirty="0"/>
              <a:t>kararlar, kadın emekçilerin örgütsel iradesinin tümüyle tanınması ve kadın emekçilerin öncülük rolünün pekişmesi yönünde oldukça önemli potansiyeller barındıran kararlardır. </a:t>
            </a:r>
            <a:endParaRPr lang="tr-TR" sz="2800" dirty="0" smtClean="0"/>
          </a:p>
          <a:p>
            <a:r>
              <a:rPr lang="tr-TR" sz="2800" dirty="0" smtClean="0"/>
              <a:t>Örgütlü </a:t>
            </a:r>
            <a:r>
              <a:rPr lang="tr-TR" sz="2800" dirty="0"/>
              <a:t>olduğumuz her alanda kadın meclislerinin kurularak, kadın emekçilerin demokratik bir içerikle karar alma mekanizmalarına doğrudan katılımları esas </a:t>
            </a:r>
            <a:r>
              <a:rPr lang="tr-TR" sz="2800" dirty="0" smtClean="0"/>
              <a:t>alınmıştır.</a:t>
            </a:r>
            <a:endParaRPr lang="tr-TR" sz="2800" dirty="0"/>
          </a:p>
        </p:txBody>
      </p:sp>
    </p:spTree>
    <p:extLst>
      <p:ext uri="{BB962C8B-B14F-4D97-AF65-F5344CB8AC3E}">
        <p14:creationId xmlns:p14="http://schemas.microsoft.com/office/powerpoint/2010/main" val="3365399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t>Kurulduğumuz günden itibaren kadın üyelerimiz genel olarak sayısal çoğunluğa sahip olmuşlardır. </a:t>
            </a:r>
            <a:endParaRPr lang="tr-TR" sz="2400" dirty="0" smtClean="0"/>
          </a:p>
          <a:p>
            <a:r>
              <a:rPr lang="tr-TR" sz="2400" dirty="0" smtClean="0"/>
              <a:t>Yıllar </a:t>
            </a:r>
            <a:r>
              <a:rPr lang="tr-TR" sz="2400" dirty="0"/>
              <a:t>içinde geliştirilen politikalarla, kadın emekçilerin daha aktif biçimde tüm karar alma mekanizmalarına katılımı önündeki engellerin kaldırılması için mücadele verilmiştir. </a:t>
            </a:r>
            <a:endParaRPr lang="tr-TR" sz="2400" dirty="0" smtClean="0"/>
          </a:p>
          <a:p>
            <a:r>
              <a:rPr lang="tr-TR" sz="2400" dirty="0" smtClean="0"/>
              <a:t>Bu </a:t>
            </a:r>
            <a:r>
              <a:rPr lang="tr-TR" sz="2400" dirty="0"/>
              <a:t>mücadele anlayışı çerçevesinde, sağlık ve sosyal hizmet alanının özneleri, bu öznelerin iktidar mekanizmaları ile ilişkileri, bu ilişkilerin evirilme biçimi de birer mücadele alanına dönüştürülmüştür. </a:t>
            </a:r>
            <a:endParaRPr lang="tr-TR" sz="2400" dirty="0" smtClean="0"/>
          </a:p>
          <a:p>
            <a:r>
              <a:rPr lang="tr-TR" sz="2400" dirty="0" smtClean="0"/>
              <a:t>Mevcut </a:t>
            </a:r>
            <a:r>
              <a:rPr lang="tr-TR" sz="2400" dirty="0"/>
              <a:t>sağlık ve sosyal hizmet politikalarına alternatif politikalar üretebilmek adına bu tartışmalar oldukça önemli bir zemin sağlamaya devam etmektedir.</a:t>
            </a:r>
          </a:p>
        </p:txBody>
      </p:sp>
    </p:spTree>
    <p:extLst>
      <p:ext uri="{BB962C8B-B14F-4D97-AF65-F5344CB8AC3E}">
        <p14:creationId xmlns:p14="http://schemas.microsoft.com/office/powerpoint/2010/main" val="60397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268760"/>
            <a:ext cx="8964488" cy="5472608"/>
          </a:xfrm>
        </p:spPr>
        <p:txBody>
          <a:bodyPr>
            <a:normAutofit fontScale="90000"/>
          </a:bodyPr>
          <a:lstStyle/>
          <a:p>
            <a:pPr algn="l"/>
            <a:r>
              <a:rPr lang="tr-TR" sz="3600" b="1" dirty="0" smtClean="0">
                <a:solidFill>
                  <a:srgbClr val="7030A0"/>
                </a:solidFill>
              </a:rPr>
              <a:t>Kadınlar ve Sendikalar</a:t>
            </a:r>
            <a:r>
              <a:rPr lang="tr-TR" sz="3600" b="1" dirty="0" smtClean="0"/>
              <a:t/>
            </a:r>
            <a:br>
              <a:rPr lang="tr-TR" sz="3600" b="1" dirty="0" smtClean="0"/>
            </a:br>
            <a:r>
              <a:rPr lang="tr-TR" sz="3600" dirty="0"/>
              <a:t/>
            </a:r>
            <a:br>
              <a:rPr lang="tr-TR" sz="3600" dirty="0"/>
            </a:br>
            <a:r>
              <a:rPr lang="tr-TR" sz="2400" dirty="0" smtClean="0"/>
              <a:t>20. Yüzyıldan itibaren sosyalist örgütlenmelerden başlayarak ortak örgütlenmeler gelişti, bunun da etkisiyle sendikalarda ortak örgütlenmeler yaratıldı.</a:t>
            </a:r>
            <a:r>
              <a:rPr lang="tr-TR" sz="2400" dirty="0"/>
              <a:t> </a:t>
            </a:r>
            <a:r>
              <a:rPr lang="tr-TR" sz="2400" dirty="0" smtClean="0"/>
              <a:t>Böylelikle kadın sorunu emek örgütlerinin içine taşınmış oldu.</a:t>
            </a:r>
            <a:br>
              <a:rPr lang="tr-TR" sz="2400" dirty="0" smtClean="0"/>
            </a:br>
            <a:r>
              <a:rPr lang="tr-TR" sz="2400" dirty="0"/>
              <a:t/>
            </a:r>
            <a:br>
              <a:rPr lang="tr-TR" sz="2400" dirty="0"/>
            </a:br>
            <a:r>
              <a:rPr lang="tr-TR" sz="2400" dirty="0"/>
              <a:t>Sendikal harekette yaşanan kriz ve kadınlar açısından eşitsizliği yeniden ve daha derin bir şekilde üreten koşullar içinde “sendikaların kadınlara, kadınların da sendikalara ihtiyacı” belirginleşmiştir. </a:t>
            </a:r>
            <a:r>
              <a:rPr lang="tr-TR" sz="2400" dirty="0" smtClean="0"/>
              <a:t/>
            </a:r>
            <a:br>
              <a:rPr lang="tr-TR" sz="2400" dirty="0" smtClean="0"/>
            </a:br>
            <a:r>
              <a:rPr lang="tr-TR" sz="2400" dirty="0"/>
              <a:t/>
            </a:r>
            <a:br>
              <a:rPr lang="tr-TR" sz="2400" dirty="0"/>
            </a:br>
            <a:r>
              <a:rPr lang="tr-TR" sz="2400" dirty="0" smtClean="0"/>
              <a:t>Sendikaların </a:t>
            </a:r>
            <a:r>
              <a:rPr lang="tr-TR" sz="2400" dirty="0"/>
              <a:t>kadın örgütlenmesine yönelik geliştirecekleri anlayış ve yapılanmalar, sadece kadın çalışanlar için değil temsil açısından görünmeyen diğer gruplar için de yol açıcı olmaktadır. Ülke çapında örgütlü sendika ve konfederasyonlarda kadın komitelerinin, platformlarının yaygınlaştırılması, güçlendirilmesi ve etkin yapıya kavuşturulması toplumsal cinsiyet eşitliği anlayışının yerleştirilmesine katkı sağlamaktadır.</a:t>
            </a:r>
            <a:r>
              <a:rPr lang="tr-TR" sz="2400" dirty="0" smtClean="0"/>
              <a:t/>
            </a:r>
            <a:br>
              <a:rPr lang="tr-TR" sz="2400" dirty="0" smtClean="0"/>
            </a:br>
            <a:r>
              <a:rPr lang="tr-TR" sz="2400" dirty="0" smtClean="0"/>
              <a:t/>
            </a:r>
            <a:br>
              <a:rPr lang="tr-TR" sz="2400" dirty="0" smtClean="0"/>
            </a:br>
            <a:r>
              <a:rPr lang="tr-TR" sz="2400" dirty="0" smtClean="0"/>
              <a:t/>
            </a:r>
            <a:br>
              <a:rPr lang="tr-TR" sz="2400" dirty="0" smtClean="0"/>
            </a:br>
            <a:r>
              <a:rPr lang="tr-TR" sz="3600" dirty="0" smtClean="0"/>
              <a:t/>
            </a:r>
            <a:br>
              <a:rPr lang="tr-TR" sz="3600" dirty="0" smtClean="0"/>
            </a:br>
            <a:endParaRPr lang="tr-TR" sz="3600" dirty="0"/>
          </a:p>
        </p:txBody>
      </p:sp>
    </p:spTree>
    <p:extLst>
      <p:ext uri="{BB962C8B-B14F-4D97-AF65-F5344CB8AC3E}">
        <p14:creationId xmlns:p14="http://schemas.microsoft.com/office/powerpoint/2010/main" val="83425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dirty="0"/>
              <a:t>SES ’in mücadelede 20. yılına ulaşmış olmasının hafızasında </a:t>
            </a:r>
            <a:r>
              <a:rPr lang="tr-TR" dirty="0" err="1" smtClean="0"/>
              <a:t>elbetteki</a:t>
            </a:r>
            <a:r>
              <a:rPr lang="tr-TR" dirty="0" smtClean="0"/>
              <a:t> </a:t>
            </a:r>
            <a:r>
              <a:rPr lang="tr-TR" dirty="0"/>
              <a:t>Ayşenur ŞİMŞEK yoldaşın ve diğer şehitlerimizin yaratıklarının anlamı ve yeri çok büyüktür. </a:t>
            </a:r>
            <a:endParaRPr lang="tr-TR" dirty="0" smtClean="0"/>
          </a:p>
          <a:p>
            <a:r>
              <a:rPr lang="tr-TR" dirty="0" smtClean="0"/>
              <a:t>Aslında </a:t>
            </a:r>
            <a:r>
              <a:rPr lang="tr-TR" dirty="0"/>
              <a:t>yaratılan uzun bir yolculuğun hafızasıdır.  </a:t>
            </a:r>
            <a:endParaRPr lang="tr-TR" dirty="0" smtClean="0"/>
          </a:p>
          <a:p>
            <a:r>
              <a:rPr lang="tr-TR" dirty="0" err="1" smtClean="0"/>
              <a:t>KESK’te</a:t>
            </a:r>
            <a:r>
              <a:rPr lang="tr-TR" dirty="0" smtClean="0"/>
              <a:t> </a:t>
            </a:r>
            <a:r>
              <a:rPr lang="tr-TR" dirty="0"/>
              <a:t>Sevil EROL ve Sevgi GÖYÇE anılara bağlılıklarının, kadınların varlığının öncülüğünün küçük ve ısrarlı adımlarının temsilcileri olmuşlardır. </a:t>
            </a:r>
          </a:p>
        </p:txBody>
      </p:sp>
    </p:spTree>
    <p:extLst>
      <p:ext uri="{BB962C8B-B14F-4D97-AF65-F5344CB8AC3E}">
        <p14:creationId xmlns:p14="http://schemas.microsoft.com/office/powerpoint/2010/main" val="82283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640960" cy="6048672"/>
          </a:xfrm>
        </p:spPr>
        <p:txBody>
          <a:bodyPr/>
          <a:lstStyle/>
          <a:p>
            <a:r>
              <a:rPr lang="tr-TR" sz="2400" dirty="0"/>
              <a:t>Biliyoruz ki içinde yaşadığımız toplum cinsiyetçi, kapitalist ve aynı zamanda muhafazakârlaştırılma politikalarıyla dönüşüme uğratılmak istenmekte bu dönüşümde ilk hedeflenen topluluk kadınlar </a:t>
            </a:r>
            <a:r>
              <a:rPr lang="tr-TR" sz="2400" dirty="0" smtClean="0"/>
              <a:t>olmaktadır. </a:t>
            </a:r>
          </a:p>
          <a:p>
            <a:r>
              <a:rPr lang="tr-TR" sz="2400" dirty="0" smtClean="0"/>
              <a:t>Binlerce </a:t>
            </a:r>
            <a:r>
              <a:rPr lang="tr-TR" sz="2400" dirty="0"/>
              <a:t>yıldır özgürlük ve insanca yaşam mücadelesi kadınlar tarafından verilmekte devletçi sistemlerin  ve onun eril ittifakıyla mücadele eden kadınların geleneğini sahiplenerek bu günlere ulaşmış olmak </a:t>
            </a:r>
            <a:r>
              <a:rPr lang="tr-TR" sz="2400" dirty="0" err="1"/>
              <a:t>SES’Li</a:t>
            </a:r>
            <a:r>
              <a:rPr lang="tr-TR" sz="2400" dirty="0"/>
              <a:t> kadınlar açısından bir son değil elbet. </a:t>
            </a:r>
            <a:endParaRPr lang="tr-TR" sz="2400" dirty="0" smtClean="0"/>
          </a:p>
          <a:p>
            <a:r>
              <a:rPr lang="tr-TR" sz="2400" dirty="0" smtClean="0"/>
              <a:t>Kadınlar </a:t>
            </a:r>
            <a:r>
              <a:rPr lang="tr-TR" sz="2400" dirty="0"/>
              <a:t>kaybettiklerini kaybettikleri yerde yeniden bulmak, kendilerine ait olanı geri almak için mücadeleden hiç vaz geçmedi ve kazanmak bize daha yakın </a:t>
            </a:r>
            <a:r>
              <a:rPr lang="tr-TR" sz="2400" dirty="0" smtClean="0"/>
              <a:t>şimdi…</a:t>
            </a:r>
            <a:endParaRPr lang="tr-TR" sz="2400" dirty="0"/>
          </a:p>
          <a:p>
            <a:endParaRPr lang="tr-TR" dirty="0"/>
          </a:p>
        </p:txBody>
      </p:sp>
    </p:spTree>
    <p:extLst>
      <p:ext uri="{BB962C8B-B14F-4D97-AF65-F5344CB8AC3E}">
        <p14:creationId xmlns:p14="http://schemas.microsoft.com/office/powerpoint/2010/main" val="388619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22714"/>
          </a:xfrm>
        </p:spPr>
        <p:txBody>
          <a:bodyPr/>
          <a:lstStyle/>
          <a:p>
            <a:pPr algn="l"/>
            <a:r>
              <a:rPr lang="tr-TR" sz="2400" dirty="0"/>
              <a:t>Sendika-kadın arasında görülen sorunlu ilişkinin nedenleri ve kadınların sendikal katılımının önündeki engelleri anlamak, toplumsal cinsiyet ve bunu yeniden üreten sendikal yapılar dâhil olmak üzere çok yönlü ve karmaşık ilişkilerin açıklanmasını gerektirmektedir</a:t>
            </a:r>
            <a:r>
              <a:rPr lang="tr-TR" sz="2400" dirty="0" smtClean="0"/>
              <a:t>.</a:t>
            </a:r>
            <a:br>
              <a:rPr lang="tr-TR" sz="2400" dirty="0" smtClean="0"/>
            </a:br>
            <a:r>
              <a:rPr lang="tr-TR" sz="2400" dirty="0"/>
              <a:t/>
            </a:r>
            <a:br>
              <a:rPr lang="tr-TR" sz="2400" dirty="0"/>
            </a:br>
            <a:r>
              <a:rPr lang="tr-TR" sz="2400" dirty="0" smtClean="0"/>
              <a:t>1-istihdam </a:t>
            </a:r>
            <a:r>
              <a:rPr lang="tr-TR" sz="2400" dirty="0"/>
              <a:t>düzeyi ve niteliği ile bağlantılı </a:t>
            </a:r>
            <a:r>
              <a:rPr lang="tr-TR" sz="2400" dirty="0" smtClean="0"/>
              <a:t>nedenler</a:t>
            </a:r>
            <a:r>
              <a:rPr lang="tr-TR" sz="2400" dirty="0"/>
              <a:t/>
            </a:r>
            <a:br>
              <a:rPr lang="tr-TR" sz="2400" dirty="0"/>
            </a:br>
            <a:r>
              <a:rPr lang="tr-TR" sz="2400" dirty="0"/>
              <a:t>2-toplumsal rol ve sorumluluklardan kaynaklı nedenler</a:t>
            </a:r>
            <a:br>
              <a:rPr lang="tr-TR" sz="2400" dirty="0"/>
            </a:br>
            <a:r>
              <a:rPr lang="tr-TR" sz="2400" dirty="0"/>
              <a:t>3-sendikal yapı, gelenek ve politikalarla ilgili nedenler</a:t>
            </a:r>
          </a:p>
        </p:txBody>
      </p:sp>
    </p:spTree>
    <p:extLst>
      <p:ext uri="{BB962C8B-B14F-4D97-AF65-F5344CB8AC3E}">
        <p14:creationId xmlns:p14="http://schemas.microsoft.com/office/powerpoint/2010/main" val="12469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928670"/>
            <a:ext cx="8229600" cy="1000156"/>
          </a:xfrm>
        </p:spPr>
        <p:txBody>
          <a:bodyPr>
            <a:normAutofit/>
          </a:bodyPr>
          <a:lstStyle/>
          <a:p>
            <a:pPr algn="l"/>
            <a:r>
              <a:rPr lang="tr-TR" sz="2800" b="1" dirty="0" err="1" smtClean="0"/>
              <a:t>KESK’in</a:t>
            </a:r>
            <a:r>
              <a:rPr lang="tr-TR" sz="2800" b="1" dirty="0" smtClean="0"/>
              <a:t> kuruluşu:           8 Aralık 1995</a:t>
            </a:r>
            <a:br>
              <a:rPr lang="tr-TR" sz="2800" b="1" dirty="0" smtClean="0"/>
            </a:br>
            <a:r>
              <a:rPr lang="tr-TR" sz="2800" b="1" dirty="0" smtClean="0"/>
              <a:t>İlk Olağan Genel Kurul: 16-17-18 Ağustos 1996</a:t>
            </a:r>
            <a:endParaRPr lang="tr-TR" sz="2800" b="1" dirty="0"/>
          </a:p>
        </p:txBody>
      </p:sp>
      <p:sp>
        <p:nvSpPr>
          <p:cNvPr id="3" name="2 Metin kutusu"/>
          <p:cNvSpPr txBox="1"/>
          <p:nvPr/>
        </p:nvSpPr>
        <p:spPr>
          <a:xfrm flipH="1">
            <a:off x="357158" y="2643182"/>
            <a:ext cx="8501122" cy="2739211"/>
          </a:xfrm>
          <a:prstGeom prst="rect">
            <a:avLst/>
          </a:prstGeom>
          <a:noFill/>
        </p:spPr>
        <p:txBody>
          <a:bodyPr wrap="square" rtlCol="0">
            <a:spAutoFit/>
          </a:bodyPr>
          <a:lstStyle/>
          <a:p>
            <a:pPr>
              <a:buFont typeface="Wingdings" pitchFamily="2" charset="2"/>
              <a:buChar char="Ø"/>
            </a:pPr>
            <a:r>
              <a:rPr lang="tr-TR" sz="2000" dirty="0" smtClean="0">
                <a:solidFill>
                  <a:schemeClr val="tx2"/>
                </a:solidFill>
              </a:rPr>
              <a:t>Sendikal mücadeleyi demokrasi ve özgürlük mücadelesinin bir parçası olarak görür,</a:t>
            </a:r>
          </a:p>
          <a:p>
            <a:pPr>
              <a:buFont typeface="Wingdings" pitchFamily="2" charset="2"/>
              <a:buChar char="Ø"/>
            </a:pPr>
            <a:endParaRPr lang="tr-TR" sz="2000" dirty="0" smtClean="0">
              <a:solidFill>
                <a:schemeClr val="tx2"/>
              </a:solidFill>
            </a:endParaRPr>
          </a:p>
          <a:p>
            <a:pPr>
              <a:buFont typeface="Wingdings" pitchFamily="2" charset="2"/>
              <a:buChar char="Ø"/>
            </a:pPr>
            <a:r>
              <a:rPr lang="tr-TR" sz="2000" dirty="0" smtClean="0">
                <a:solidFill>
                  <a:schemeClr val="tx2"/>
                </a:solidFill>
              </a:rPr>
              <a:t>Her türlü eşitsizliğe ve ayrımcılığa karşı çıkar,</a:t>
            </a:r>
          </a:p>
          <a:p>
            <a:pPr>
              <a:buFont typeface="Wingdings" pitchFamily="2" charset="2"/>
              <a:buChar char="Ø"/>
            </a:pPr>
            <a:endParaRPr lang="tr-TR" sz="2000" dirty="0" smtClean="0">
              <a:solidFill>
                <a:schemeClr val="tx2"/>
              </a:solidFill>
            </a:endParaRPr>
          </a:p>
          <a:p>
            <a:pPr>
              <a:buFont typeface="Wingdings" pitchFamily="2" charset="2"/>
              <a:buChar char="Ø"/>
            </a:pPr>
            <a:r>
              <a:rPr lang="tr-TR" sz="2400" dirty="0" smtClean="0">
                <a:solidFill>
                  <a:schemeClr val="tx2"/>
                </a:solidFill>
              </a:rPr>
              <a:t>Toplumsal yaşamın her alanında cinsiyet ayrımcılığına karşı çıkarak, başta çalışma yaşamı olmak üzere cinsiyetler arası eşitsizliğin ortadan kaldırılması için mücadeleyi esas alır.</a:t>
            </a:r>
            <a:endParaRPr lang="tr-TR" sz="2400" dirty="0">
              <a:solidFill>
                <a:schemeClr val="tx2"/>
              </a:solidFill>
            </a:endParaRPr>
          </a:p>
        </p:txBody>
      </p:sp>
      <p:sp>
        <p:nvSpPr>
          <p:cNvPr id="4" name="3 Metin kutusu"/>
          <p:cNvSpPr txBox="1"/>
          <p:nvPr/>
        </p:nvSpPr>
        <p:spPr>
          <a:xfrm>
            <a:off x="714348" y="2071678"/>
            <a:ext cx="7500990" cy="523220"/>
          </a:xfrm>
          <a:prstGeom prst="rect">
            <a:avLst/>
          </a:prstGeom>
          <a:noFill/>
        </p:spPr>
        <p:txBody>
          <a:bodyPr wrap="square" rtlCol="0">
            <a:spAutoFit/>
          </a:bodyPr>
          <a:lstStyle/>
          <a:p>
            <a:r>
              <a:rPr lang="tr-TR" sz="2800" dirty="0" smtClean="0">
                <a:solidFill>
                  <a:schemeClr val="tx2"/>
                </a:solidFill>
              </a:rPr>
              <a:t>İlk tüzükte amaçlar; </a:t>
            </a:r>
            <a:endParaRPr lang="tr-TR" sz="2800" dirty="0">
              <a:solidFill>
                <a:schemeClr val="tx2"/>
              </a:solidFill>
            </a:endParaRPr>
          </a:p>
        </p:txBody>
      </p:sp>
      <p:sp>
        <p:nvSpPr>
          <p:cNvPr id="5" name="4 Metin kutusu"/>
          <p:cNvSpPr txBox="1"/>
          <p:nvPr/>
        </p:nvSpPr>
        <p:spPr>
          <a:xfrm flipH="1">
            <a:off x="428596" y="5572140"/>
            <a:ext cx="8286808" cy="830997"/>
          </a:xfrm>
          <a:prstGeom prst="rect">
            <a:avLst/>
          </a:prstGeom>
          <a:noFill/>
        </p:spPr>
        <p:txBody>
          <a:bodyPr wrap="square" rtlCol="0">
            <a:spAutoFit/>
          </a:bodyPr>
          <a:lstStyle/>
          <a:p>
            <a:r>
              <a:rPr lang="tr-TR" sz="2400" b="1" dirty="0" err="1" smtClean="0">
                <a:solidFill>
                  <a:schemeClr val="tx2"/>
                </a:solidFill>
              </a:rPr>
              <a:t>KESK’te</a:t>
            </a:r>
            <a:r>
              <a:rPr lang="tr-TR" sz="2400" b="1" dirty="0" smtClean="0">
                <a:solidFill>
                  <a:schemeClr val="tx2"/>
                </a:solidFill>
              </a:rPr>
              <a:t> kuruluşundan itibaren kadın sekreterliği bulunmaktadır.</a:t>
            </a:r>
            <a:endParaRPr lang="tr-TR" sz="2400" b="1" dirty="0">
              <a:solidFill>
                <a:schemeClr val="tx2"/>
              </a:solidFill>
            </a:endParaRPr>
          </a:p>
        </p:txBody>
      </p:sp>
    </p:spTree>
    <p:extLst>
      <p:ext uri="{BB962C8B-B14F-4D97-AF65-F5344CB8AC3E}">
        <p14:creationId xmlns:p14="http://schemas.microsoft.com/office/powerpoint/2010/main" val="3995373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lstStyle/>
          <a:p>
            <a:r>
              <a:rPr lang="tr-TR" dirty="0" smtClean="0">
                <a:solidFill>
                  <a:srgbClr val="7030A0"/>
                </a:solidFill>
              </a:rPr>
              <a:t>Temel Tartışma Başlıkları</a:t>
            </a:r>
            <a:endParaRPr lang="tr-TR" dirty="0">
              <a:solidFill>
                <a:srgbClr val="7030A0"/>
              </a:solidFill>
            </a:endParaRPr>
          </a:p>
        </p:txBody>
      </p:sp>
      <p:sp>
        <p:nvSpPr>
          <p:cNvPr id="3" name="2 İçerik Yer Tutucusu"/>
          <p:cNvSpPr>
            <a:spLocks noGrp="1"/>
          </p:cNvSpPr>
          <p:nvPr>
            <p:ph idx="1"/>
          </p:nvPr>
        </p:nvSpPr>
        <p:spPr>
          <a:xfrm>
            <a:off x="457200" y="980728"/>
            <a:ext cx="8401080" cy="5343872"/>
          </a:xfrm>
        </p:spPr>
        <p:txBody>
          <a:bodyPr/>
          <a:lstStyle/>
          <a:p>
            <a:pPr>
              <a:buFont typeface="Wingdings" pitchFamily="2" charset="2"/>
              <a:buChar char="ü"/>
            </a:pPr>
            <a:r>
              <a:rPr lang="tr-TR" sz="2800" dirty="0" smtClean="0">
                <a:solidFill>
                  <a:schemeClr val="tx2"/>
                </a:solidFill>
              </a:rPr>
              <a:t>Örgütte var  olan erkek egemen yapıyla mücadele(dil, mekan, vb.) </a:t>
            </a:r>
          </a:p>
          <a:p>
            <a:pPr>
              <a:buFont typeface="Wingdings" pitchFamily="2" charset="2"/>
              <a:buChar char="ü"/>
            </a:pPr>
            <a:r>
              <a:rPr lang="tr-TR" sz="2800" dirty="0" smtClean="0">
                <a:solidFill>
                  <a:schemeClr val="tx2"/>
                </a:solidFill>
              </a:rPr>
              <a:t>Kadın komisyonlarından ,özgün kadın sekreterliklerine</a:t>
            </a:r>
          </a:p>
          <a:p>
            <a:pPr>
              <a:buFont typeface="Wingdings" pitchFamily="2" charset="2"/>
              <a:buChar char="ü"/>
            </a:pPr>
            <a:r>
              <a:rPr lang="tr-TR" sz="2800" dirty="0" smtClean="0">
                <a:solidFill>
                  <a:schemeClr val="tx2"/>
                </a:solidFill>
              </a:rPr>
              <a:t>Kota</a:t>
            </a:r>
          </a:p>
          <a:p>
            <a:pPr>
              <a:buFont typeface="Wingdings" pitchFamily="2" charset="2"/>
              <a:buChar char="ü"/>
            </a:pPr>
            <a:r>
              <a:rPr lang="tr-TR" sz="2800" dirty="0" smtClean="0">
                <a:solidFill>
                  <a:schemeClr val="tx2"/>
                </a:solidFill>
              </a:rPr>
              <a:t>Kadına yönelik şiddet, taciz, tecavüz vb. ile mücadele</a:t>
            </a:r>
          </a:p>
          <a:p>
            <a:pPr>
              <a:buFont typeface="Wingdings" pitchFamily="2" charset="2"/>
              <a:buChar char="ü"/>
            </a:pPr>
            <a:r>
              <a:rPr lang="tr-TR" sz="2800" dirty="0" smtClean="0">
                <a:solidFill>
                  <a:schemeClr val="tx2"/>
                </a:solidFill>
              </a:rPr>
              <a:t>Çocuk odaları</a:t>
            </a:r>
          </a:p>
          <a:p>
            <a:pPr>
              <a:buFont typeface="Wingdings" pitchFamily="2" charset="2"/>
              <a:buChar char="ü"/>
            </a:pPr>
            <a:r>
              <a:rPr lang="tr-TR" sz="2800" dirty="0" smtClean="0">
                <a:solidFill>
                  <a:schemeClr val="tx2"/>
                </a:solidFill>
              </a:rPr>
              <a:t>Her düzeyde kadın dayanışması</a:t>
            </a:r>
          </a:p>
          <a:p>
            <a:pPr>
              <a:buFont typeface="Wingdings" pitchFamily="2" charset="2"/>
              <a:buChar char="ü"/>
            </a:pPr>
            <a:r>
              <a:rPr lang="tr-TR" sz="2800" dirty="0" smtClean="0">
                <a:solidFill>
                  <a:schemeClr val="tx2"/>
                </a:solidFill>
              </a:rPr>
              <a:t>TİS talepleri içinde kadın taleplerinin yer  alması</a:t>
            </a:r>
          </a:p>
          <a:p>
            <a:pPr>
              <a:buFont typeface="Wingdings" pitchFamily="2" charset="2"/>
              <a:buChar char="ü"/>
            </a:pPr>
            <a:endParaRPr lang="tr-TR" dirty="0" smtClean="0">
              <a:solidFill>
                <a:schemeClr val="tx2"/>
              </a:solidFill>
            </a:endParaRPr>
          </a:p>
          <a:p>
            <a:endParaRPr lang="tr-TR" dirty="0">
              <a:solidFill>
                <a:schemeClr val="tx2"/>
              </a:solidFill>
            </a:endParaRPr>
          </a:p>
        </p:txBody>
      </p:sp>
    </p:spTree>
    <p:extLst>
      <p:ext uri="{BB962C8B-B14F-4D97-AF65-F5344CB8AC3E}">
        <p14:creationId xmlns:p14="http://schemas.microsoft.com/office/powerpoint/2010/main" val="3455472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 Başlık"/>
          <p:cNvSpPr>
            <a:spLocks noGrp="1"/>
          </p:cNvSpPr>
          <p:nvPr>
            <p:ph type="subTitle" idx="1"/>
          </p:nvPr>
        </p:nvSpPr>
        <p:spPr>
          <a:xfrm>
            <a:off x="142844" y="188640"/>
            <a:ext cx="8715436" cy="6240756"/>
          </a:xfrm>
        </p:spPr>
        <p:txBody>
          <a:bodyPr>
            <a:noAutofit/>
          </a:bodyPr>
          <a:lstStyle/>
          <a:p>
            <a:pPr algn="l">
              <a:buFont typeface="Wingdings" pitchFamily="2" charset="2"/>
              <a:buChar char="ü"/>
            </a:pPr>
            <a:r>
              <a:rPr lang="tr-TR" sz="2400" dirty="0" smtClean="0">
                <a:solidFill>
                  <a:schemeClr val="tx2"/>
                </a:solidFill>
              </a:rPr>
              <a:t>Çalışma yaşamında cinsiyet kimliği ve cinsel yönelim ayrımcılığıyla mücadele(istihdam eşitsizliği, cam tavan, eşit işe eşit ücret vb)</a:t>
            </a:r>
          </a:p>
          <a:p>
            <a:pPr algn="l">
              <a:buFont typeface="Wingdings" pitchFamily="2" charset="2"/>
              <a:buChar char="ü"/>
            </a:pPr>
            <a:r>
              <a:rPr lang="tr-TR" sz="2400" dirty="0" smtClean="0">
                <a:solidFill>
                  <a:schemeClr val="tx2"/>
                </a:solidFill>
              </a:rPr>
              <a:t>Annelik ve ebeveyn izni mücadelesi</a:t>
            </a:r>
          </a:p>
          <a:p>
            <a:pPr algn="l">
              <a:buFont typeface="Wingdings" pitchFamily="2" charset="2"/>
              <a:buChar char="ü"/>
            </a:pPr>
            <a:r>
              <a:rPr lang="tr-TR" sz="2400" dirty="0" smtClean="0">
                <a:solidFill>
                  <a:schemeClr val="tx2"/>
                </a:solidFill>
              </a:rPr>
              <a:t>Kreş</a:t>
            </a:r>
          </a:p>
          <a:p>
            <a:pPr algn="l">
              <a:buFont typeface="Wingdings" pitchFamily="2" charset="2"/>
              <a:buChar char="ü"/>
            </a:pPr>
            <a:r>
              <a:rPr lang="tr-TR" sz="2400" dirty="0" smtClean="0">
                <a:solidFill>
                  <a:schemeClr val="tx2"/>
                </a:solidFill>
              </a:rPr>
              <a:t>Kadına yönelik şiddet taciz, tecavüz, </a:t>
            </a:r>
            <a:r>
              <a:rPr lang="tr-TR" sz="2400" dirty="0" err="1" smtClean="0">
                <a:solidFill>
                  <a:schemeClr val="tx2"/>
                </a:solidFill>
              </a:rPr>
              <a:t>mobbing</a:t>
            </a:r>
            <a:endParaRPr lang="tr-TR" sz="2400" dirty="0" smtClean="0">
              <a:solidFill>
                <a:schemeClr val="tx2"/>
              </a:solidFill>
            </a:endParaRPr>
          </a:p>
          <a:p>
            <a:pPr algn="l">
              <a:buFont typeface="Wingdings" pitchFamily="2" charset="2"/>
              <a:buChar char="ü"/>
            </a:pPr>
            <a:r>
              <a:rPr lang="tr-TR" sz="2400" dirty="0" smtClean="0">
                <a:solidFill>
                  <a:schemeClr val="tx2"/>
                </a:solidFill>
              </a:rPr>
              <a:t>8 Mart’ın resmi tatil ilan edilmesi talebi</a:t>
            </a:r>
          </a:p>
          <a:p>
            <a:pPr algn="l">
              <a:buFont typeface="Wingdings" pitchFamily="2" charset="2"/>
              <a:buChar char="ü"/>
            </a:pPr>
            <a:r>
              <a:rPr lang="tr-TR" sz="2400" dirty="0" smtClean="0">
                <a:solidFill>
                  <a:schemeClr val="tx2"/>
                </a:solidFill>
              </a:rPr>
              <a:t>Kılık kıyafet serbestisi</a:t>
            </a:r>
          </a:p>
          <a:p>
            <a:pPr algn="l">
              <a:buFont typeface="Wingdings" pitchFamily="2" charset="2"/>
              <a:buChar char="ü"/>
            </a:pPr>
            <a:r>
              <a:rPr lang="tr-TR" sz="2400" dirty="0" smtClean="0">
                <a:solidFill>
                  <a:schemeClr val="tx2"/>
                </a:solidFill>
              </a:rPr>
              <a:t>Cinsiyetçi iş bölümüyle mücadele</a:t>
            </a:r>
          </a:p>
          <a:p>
            <a:pPr algn="l">
              <a:buFont typeface="Wingdings" pitchFamily="2" charset="2"/>
              <a:buChar char="ü"/>
            </a:pPr>
            <a:r>
              <a:rPr lang="tr-TR" sz="2400" i="1" dirty="0" smtClean="0">
                <a:solidFill>
                  <a:schemeClr val="tx2"/>
                </a:solidFill>
              </a:rPr>
              <a:t>Özelleştirmelere karşı mücadele</a:t>
            </a:r>
          </a:p>
          <a:p>
            <a:pPr algn="l">
              <a:buFont typeface="Wingdings" pitchFamily="2" charset="2"/>
              <a:buChar char="ü"/>
            </a:pPr>
            <a:r>
              <a:rPr lang="tr-TR" sz="2400" i="1" dirty="0" smtClean="0">
                <a:solidFill>
                  <a:schemeClr val="tx2"/>
                </a:solidFill>
              </a:rPr>
              <a:t>İstihdamda parçalanmaya/güvencesizleştirmeye karşı mücadele</a:t>
            </a:r>
          </a:p>
          <a:p>
            <a:pPr algn="l">
              <a:buFont typeface="Wingdings" pitchFamily="2" charset="2"/>
              <a:buChar char="ü"/>
            </a:pPr>
            <a:r>
              <a:rPr lang="tr-TR" sz="2400" i="1" dirty="0" smtClean="0">
                <a:solidFill>
                  <a:schemeClr val="tx2"/>
                </a:solidFill>
              </a:rPr>
              <a:t>Siyaset yapma hakkı</a:t>
            </a:r>
          </a:p>
          <a:p>
            <a:pPr algn="l">
              <a:buFont typeface="Wingdings" pitchFamily="2" charset="2"/>
              <a:buChar char="ü"/>
            </a:pPr>
            <a:endParaRPr lang="tr-TR" sz="2400" dirty="0" smtClean="0">
              <a:solidFill>
                <a:schemeClr val="tx2"/>
              </a:solidFill>
            </a:endParaRPr>
          </a:p>
          <a:p>
            <a:pPr algn="l">
              <a:buFont typeface="Wingdings" pitchFamily="2" charset="2"/>
              <a:buChar char="ü"/>
            </a:pPr>
            <a:endParaRPr lang="tr-TR" sz="2400" dirty="0" smtClean="0">
              <a:solidFill>
                <a:schemeClr val="tx2"/>
              </a:solidFill>
            </a:endParaRPr>
          </a:p>
          <a:p>
            <a:pPr algn="l">
              <a:buFont typeface="Wingdings" pitchFamily="2" charset="2"/>
              <a:buChar char="ü"/>
            </a:pPr>
            <a:endParaRPr lang="tr-TR" sz="2400" dirty="0" smtClean="0">
              <a:solidFill>
                <a:schemeClr val="tx2"/>
              </a:solidFill>
            </a:endParaRPr>
          </a:p>
          <a:p>
            <a:pPr algn="l">
              <a:buFont typeface="Wingdings" pitchFamily="2" charset="2"/>
              <a:buChar char="ü"/>
            </a:pPr>
            <a:endParaRPr lang="tr-TR" sz="2400" dirty="0" smtClean="0">
              <a:solidFill>
                <a:schemeClr val="tx2"/>
              </a:solidFill>
            </a:endParaRPr>
          </a:p>
          <a:p>
            <a:pPr algn="l">
              <a:buFont typeface="Wingdings" pitchFamily="2" charset="2"/>
              <a:buChar char="ü"/>
            </a:pPr>
            <a:endParaRPr lang="tr-TR" sz="2400" dirty="0">
              <a:solidFill>
                <a:schemeClr val="tx2"/>
              </a:solidFill>
            </a:endParaRPr>
          </a:p>
        </p:txBody>
      </p:sp>
    </p:spTree>
    <p:extLst>
      <p:ext uri="{BB962C8B-B14F-4D97-AF65-F5344CB8AC3E}">
        <p14:creationId xmlns:p14="http://schemas.microsoft.com/office/powerpoint/2010/main" val="68000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48680"/>
            <a:ext cx="8229600" cy="5976664"/>
          </a:xfrm>
        </p:spPr>
        <p:txBody>
          <a:bodyPr>
            <a:normAutofit fontScale="92500" lnSpcReduction="20000"/>
          </a:bodyPr>
          <a:lstStyle/>
          <a:p>
            <a:pPr>
              <a:buFont typeface="Wingdings" pitchFamily="2" charset="2"/>
              <a:buChar char="ü"/>
            </a:pPr>
            <a:r>
              <a:rPr lang="tr-TR" dirty="0" smtClean="0">
                <a:solidFill>
                  <a:schemeClr val="tx2"/>
                </a:solidFill>
              </a:rPr>
              <a:t>Cinsiyet kimliği ve cinsel yönelim ayrımcılığıyla mücadele</a:t>
            </a:r>
          </a:p>
          <a:p>
            <a:pPr>
              <a:buFont typeface="Wingdings" pitchFamily="2" charset="2"/>
              <a:buChar char="ü"/>
            </a:pPr>
            <a:r>
              <a:rPr lang="tr-TR" dirty="0" smtClean="0">
                <a:solidFill>
                  <a:schemeClr val="tx2"/>
                </a:solidFill>
              </a:rPr>
              <a:t>Kadın cinayetlerine, kadına yönelik şiddetin tüm biçimlerine karşı ortak mücadele</a:t>
            </a:r>
          </a:p>
          <a:p>
            <a:pPr>
              <a:buFont typeface="Wingdings" pitchFamily="2" charset="2"/>
              <a:buChar char="ü"/>
            </a:pPr>
            <a:r>
              <a:rPr lang="tr-TR" dirty="0" smtClean="0">
                <a:solidFill>
                  <a:schemeClr val="tx2"/>
                </a:solidFill>
              </a:rPr>
              <a:t>Kadın dayanışması</a:t>
            </a:r>
          </a:p>
          <a:p>
            <a:pPr>
              <a:buFont typeface="Wingdings" pitchFamily="2" charset="2"/>
              <a:buChar char="ü"/>
            </a:pPr>
            <a:r>
              <a:rPr lang="tr-TR" dirty="0" smtClean="0">
                <a:solidFill>
                  <a:schemeClr val="tx2"/>
                </a:solidFill>
              </a:rPr>
              <a:t>Barış mücadelesi</a:t>
            </a:r>
          </a:p>
          <a:p>
            <a:pPr>
              <a:buFont typeface="Wingdings" pitchFamily="2" charset="2"/>
              <a:buChar char="ü"/>
            </a:pPr>
            <a:r>
              <a:rPr lang="tr-TR" dirty="0" smtClean="0">
                <a:solidFill>
                  <a:schemeClr val="tx2"/>
                </a:solidFill>
              </a:rPr>
              <a:t>Zorunlu göç,</a:t>
            </a:r>
          </a:p>
          <a:p>
            <a:pPr>
              <a:buFont typeface="Wingdings" pitchFamily="2" charset="2"/>
              <a:buChar char="ü"/>
            </a:pPr>
            <a:r>
              <a:rPr lang="tr-TR" dirty="0" smtClean="0">
                <a:solidFill>
                  <a:schemeClr val="tx2"/>
                </a:solidFill>
              </a:rPr>
              <a:t>Gözaltında taciz tecavüz,</a:t>
            </a:r>
          </a:p>
          <a:p>
            <a:pPr>
              <a:buFont typeface="Wingdings" pitchFamily="2" charset="2"/>
              <a:buChar char="ü"/>
            </a:pPr>
            <a:r>
              <a:rPr lang="tr-TR" dirty="0" smtClean="0">
                <a:solidFill>
                  <a:schemeClr val="tx2"/>
                </a:solidFill>
              </a:rPr>
              <a:t>Yasalarda cinsiyet eşitsizliği ile mücadele</a:t>
            </a:r>
          </a:p>
          <a:p>
            <a:pPr>
              <a:buFont typeface="Wingdings" pitchFamily="2" charset="2"/>
              <a:buChar char="ü"/>
            </a:pPr>
            <a:r>
              <a:rPr lang="tr-TR" dirty="0" smtClean="0">
                <a:solidFill>
                  <a:schemeClr val="tx2"/>
                </a:solidFill>
              </a:rPr>
              <a:t>Demokratik anayasa</a:t>
            </a:r>
          </a:p>
          <a:p>
            <a:pPr>
              <a:buFont typeface="Wingdings" pitchFamily="2" charset="2"/>
              <a:buChar char="ü"/>
            </a:pPr>
            <a:r>
              <a:rPr lang="tr-TR" dirty="0" smtClean="0">
                <a:solidFill>
                  <a:schemeClr val="tx2"/>
                </a:solidFill>
              </a:rPr>
              <a:t>Ekolojik yıkıma karşı mücadele( gıda güvenliği, tarım arazilerinin, ormanların ranta açılması vb.)</a:t>
            </a:r>
            <a:endParaRPr lang="tr-TR" dirty="0">
              <a:solidFill>
                <a:schemeClr val="tx2"/>
              </a:solidFill>
            </a:endParaRPr>
          </a:p>
        </p:txBody>
      </p:sp>
    </p:spTree>
    <p:extLst>
      <p:ext uri="{BB962C8B-B14F-4D97-AF65-F5344CB8AC3E}">
        <p14:creationId xmlns:p14="http://schemas.microsoft.com/office/powerpoint/2010/main" val="144667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tr-TR" altLang="tr-TR" sz="4000" b="1" dirty="0" smtClean="0">
                <a:solidFill>
                  <a:srgbClr val="7030A0"/>
                </a:solidFill>
              </a:rPr>
              <a:t>SES İçin Cinsiyet Eşitliği Perspektifinin Önemi</a:t>
            </a:r>
          </a:p>
        </p:txBody>
      </p:sp>
      <p:sp>
        <p:nvSpPr>
          <p:cNvPr id="3075" name="Rectangle 3"/>
          <p:cNvSpPr>
            <a:spLocks noGrp="1" noChangeArrowheads="1"/>
          </p:cNvSpPr>
          <p:nvPr>
            <p:ph type="body" idx="1"/>
          </p:nvPr>
        </p:nvSpPr>
        <p:spPr/>
        <p:txBody>
          <a:bodyPr/>
          <a:lstStyle/>
          <a:p>
            <a:pPr eaLnBrk="1" hangingPunct="1"/>
            <a:r>
              <a:rPr lang="tr-TR" altLang="tr-TR" sz="3100" dirty="0" smtClean="0"/>
              <a:t>İşkolunda çalışanların yarısından fazlasını kadınlar oluşturmaktadır. Buna karşın, binlerce kadın sağlık ve sosyal hizmet emekçisi halen örgütsüz  durumdadır. Öte yandan kamu personel düzenindeki değişimler sendikanın örgütlenme potansiyelini tehdit etmektedir. Bu durum göz önünde bulundurulduğunda kadınların örgütlenmesinin önemi daha iyi anlaşılabilir.</a:t>
            </a:r>
          </a:p>
          <a:p>
            <a:pPr eaLnBrk="1" hangingPunct="1"/>
            <a:endParaRPr lang="tr-TR" altLang="tr-TR" dirty="0" smtClean="0"/>
          </a:p>
        </p:txBody>
      </p:sp>
    </p:spTree>
    <p:extLst>
      <p:ext uri="{BB962C8B-B14F-4D97-AF65-F5344CB8AC3E}">
        <p14:creationId xmlns:p14="http://schemas.microsoft.com/office/powerpoint/2010/main" val="36170196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altLang="tr-TR" sz="3600" b="1" dirty="0" smtClean="0">
                <a:solidFill>
                  <a:srgbClr val="7030A0"/>
                </a:solidFill>
              </a:rPr>
              <a:t>SES İçin Kadınların Örgütlenmesi Ayrıca Önem taşır. Çünkü</a:t>
            </a:r>
            <a:endParaRPr lang="tr-TR" altLang="tr-TR" sz="3600" b="1" dirty="0" smtClean="0"/>
          </a:p>
        </p:txBody>
      </p:sp>
      <p:sp>
        <p:nvSpPr>
          <p:cNvPr id="4099" name="Rectangle 3"/>
          <p:cNvSpPr>
            <a:spLocks noGrp="1" noChangeArrowheads="1"/>
          </p:cNvSpPr>
          <p:nvPr>
            <p:ph type="body" idx="1"/>
          </p:nvPr>
        </p:nvSpPr>
        <p:spPr>
          <a:xfrm>
            <a:off x="457200" y="1600200"/>
            <a:ext cx="8229600" cy="4997152"/>
          </a:xfrm>
        </p:spPr>
        <p:txBody>
          <a:bodyPr/>
          <a:lstStyle/>
          <a:p>
            <a:pPr eaLnBrk="1" hangingPunct="1"/>
            <a:r>
              <a:rPr lang="tr-TR" altLang="tr-TR" sz="2800" dirty="0" err="1" smtClean="0"/>
              <a:t>SES’in</a:t>
            </a:r>
            <a:r>
              <a:rPr lang="tr-TR" altLang="tr-TR" sz="2800" dirty="0" smtClean="0"/>
              <a:t> temel ilkeleri arasında her türlü eşitsizlik ve ayrımcılıkla birlikte toplumdaki, çalışma yaşamındaki ve </a:t>
            </a:r>
            <a:r>
              <a:rPr lang="tr-TR" altLang="tr-TR" sz="2400" dirty="0" smtClean="0"/>
              <a:t>sağlık ve sosyal hizmetler alanındaki </a:t>
            </a:r>
            <a:r>
              <a:rPr lang="tr-TR" altLang="tr-TR" sz="2800" dirty="0" smtClean="0"/>
              <a:t>cinsiyet eşitsizliğine ve kadınlara yönelik ayrımcılığa karşı olmak da yer almaktadır. Bu eşitsizliğe ve ayrımcılığa karşı çıkmak için kadınların sendikalaşması ve sendikal örgütlerin karar ve yönetim organlarında aktif olarak yer almaları önemlidir. </a:t>
            </a:r>
            <a:r>
              <a:rPr lang="tr-TR" altLang="tr-TR" sz="2800" b="1" dirty="0" smtClean="0"/>
              <a:t>Bunu sağlama görevi </a:t>
            </a:r>
            <a:r>
              <a:rPr lang="tr-TR" altLang="tr-TR" sz="2800" b="1" dirty="0" err="1" smtClean="0"/>
              <a:t>SES’in</a:t>
            </a:r>
            <a:r>
              <a:rPr lang="tr-TR" altLang="tr-TR" sz="2800" b="1" dirty="0" smtClean="0"/>
              <a:t> temel ilkelerinin doğal ve zorunlu sonucudur.</a:t>
            </a:r>
          </a:p>
          <a:p>
            <a:pPr eaLnBrk="1" hangingPunct="1"/>
            <a:endParaRPr lang="tr-TR" altLang="tr-TR" sz="2800" dirty="0" smtClean="0">
              <a:solidFill>
                <a:srgbClr val="FF0000"/>
              </a:solidFill>
            </a:endParaRPr>
          </a:p>
        </p:txBody>
      </p:sp>
    </p:spTree>
    <p:extLst>
      <p:ext uri="{BB962C8B-B14F-4D97-AF65-F5344CB8AC3E}">
        <p14:creationId xmlns:p14="http://schemas.microsoft.com/office/powerpoint/2010/main" val="11711808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1246</Words>
  <Application>Microsoft Office PowerPoint</Application>
  <PresentationFormat>Ekran Gösterisi (4:3)</PresentationFormat>
  <Paragraphs>97</Paragraphs>
  <Slides>21</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Wingdings</vt:lpstr>
      <vt:lpstr>Varsayılan Tasarım</vt:lpstr>
      <vt:lpstr>KESK’İN KADIN POLİTİKALARI NASIL OLUŞTU?                                                     EMEK VE SENDİKAL MÜCADELEYE YANSIMALARI VE KATKISI  </vt:lpstr>
      <vt:lpstr>Kadınlar ve Sendikalar  20. Yüzyıldan itibaren sosyalist örgütlenmelerden başlayarak ortak örgütlenmeler gelişti, bunun da etkisiyle sendikalarda ortak örgütlenmeler yaratıldı. Böylelikle kadın sorunu emek örgütlerinin içine taşınmış oldu.  Sendikal harekette yaşanan kriz ve kadınlar açısından eşitsizliği yeniden ve daha derin bir şekilde üreten koşullar içinde “sendikaların kadınlara, kadınların da sendikalara ihtiyacı” belirginleşmiştir.   Sendikaların kadın örgütlenmesine yönelik geliştirecekleri anlayış ve yapılanmalar, sadece kadın çalışanlar için değil temsil açısından görünmeyen diğer gruplar için de yol açıcı olmaktadır. Ülke çapında örgütlü sendika ve konfederasyonlarda kadın komitelerinin, platformlarının yaygınlaştırılması, güçlendirilmesi ve etkin yapıya kavuşturulması toplumsal cinsiyet eşitliği anlayışının yerleştirilmesine katkı sağlamaktadır.    </vt:lpstr>
      <vt:lpstr>Sendika-kadın arasında görülen sorunlu ilişkinin nedenleri ve kadınların sendikal katılımının önündeki engelleri anlamak, toplumsal cinsiyet ve bunu yeniden üreten sendikal yapılar dâhil olmak üzere çok yönlü ve karmaşık ilişkilerin açıklanmasını gerektirmektedir.  1-istihdam düzeyi ve niteliği ile bağlantılı nedenler 2-toplumsal rol ve sorumluluklardan kaynaklı nedenler 3-sendikal yapı, gelenek ve politikalarla ilgili nedenler</vt:lpstr>
      <vt:lpstr>KESK’in kuruluşu:           8 Aralık 1995 İlk Olağan Genel Kurul: 16-17-18 Ağustos 1996</vt:lpstr>
      <vt:lpstr>Temel Tartışma Başlıkları</vt:lpstr>
      <vt:lpstr>PowerPoint Sunusu</vt:lpstr>
      <vt:lpstr>PowerPoint Sunusu</vt:lpstr>
      <vt:lpstr>SES İçin Cinsiyet Eşitliği Perspektifinin Önemi</vt:lpstr>
      <vt:lpstr>SES İçin Kadınların Örgütlenmesi Ayrıca Önem taşır. Çünkü</vt:lpstr>
      <vt:lpstr>Başa Dönersek </vt:lpstr>
      <vt:lpstr>PowerPoint Sunusu</vt:lpstr>
      <vt:lpstr>Olumlu Eylem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Nasıl mı?</dc:title>
  <dc:creator>user14</dc:creator>
  <cp:lastModifiedBy>user08</cp:lastModifiedBy>
  <cp:revision>30</cp:revision>
  <dcterms:created xsi:type="dcterms:W3CDTF">2015-12-18T14:42:55Z</dcterms:created>
  <dcterms:modified xsi:type="dcterms:W3CDTF">2017-03-29T09:13:51Z</dcterms:modified>
</cp:coreProperties>
</file>